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0" r:id="rId3"/>
    <p:sldId id="373" r:id="rId4"/>
    <p:sldId id="378" r:id="rId5"/>
    <p:sldId id="374" r:id="rId6"/>
    <p:sldId id="375" r:id="rId7"/>
    <p:sldId id="377" r:id="rId8"/>
    <p:sldId id="376" r:id="rId9"/>
    <p:sldId id="380" r:id="rId10"/>
    <p:sldId id="35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D4D"/>
    <a:srgbClr val="FA52C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5" autoAdjust="0"/>
    <p:restoredTop sz="94576" autoAdjust="0"/>
  </p:normalViewPr>
  <p:slideViewPr>
    <p:cSldViewPr>
      <p:cViewPr>
        <p:scale>
          <a:sx n="77" d="100"/>
          <a:sy n="77" d="100"/>
        </p:scale>
        <p:origin x="-10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A3AA0-DE6E-4E4F-8C94-3D5B32F47101}" type="datetimeFigureOut">
              <a:rPr lang="hu-HU" smtClean="0"/>
              <a:pPr/>
              <a:t>2019.09.05.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7DE1B-9AED-488B-B42A-6B756DFC4F3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10F2C-2165-4754-B7F3-62F20281CCE5}" type="datetimeFigureOut">
              <a:rPr lang="hu-HU" smtClean="0"/>
              <a:pPr/>
              <a:t>2019.09.05.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60B3A-851D-4AF5-BAD4-31493B45580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9D2EF-5ED2-43DB-9883-E463DAD3124A}" type="datetimeFigureOut">
              <a:rPr lang="hu-HU" smtClean="0"/>
              <a:pPr/>
              <a:t>2019.09.05.</a:t>
            </a:fld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9C6-7540-4167-A98D-0A1F4146FB6F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9D2EF-5ED2-43DB-9883-E463DAD3124A}" type="datetimeFigureOut">
              <a:rPr lang="hu-HU" smtClean="0"/>
              <a:pPr/>
              <a:t>2019.09.05.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9C6-7540-4167-A98D-0A1F4146FB6F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9D2EF-5ED2-43DB-9883-E463DAD3124A}" type="datetimeFigureOut">
              <a:rPr lang="hu-HU" smtClean="0"/>
              <a:pPr/>
              <a:t>2019.09.05.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9C6-7540-4167-A98D-0A1F4146FB6F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9D2EF-5ED2-43DB-9883-E463DAD3124A}" type="datetimeFigureOut">
              <a:rPr lang="hu-HU" smtClean="0"/>
              <a:pPr/>
              <a:t>2019.09.05.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9C6-7540-4167-A98D-0A1F4146FB6F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9D2EF-5ED2-43DB-9883-E463DAD3124A}" type="datetimeFigureOut">
              <a:rPr lang="hu-HU" smtClean="0"/>
              <a:pPr/>
              <a:t>2019.09.05.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9C6-7540-4167-A98D-0A1F4146FB6F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9D2EF-5ED2-43DB-9883-E463DAD3124A}" type="datetimeFigureOut">
              <a:rPr lang="hu-HU" smtClean="0"/>
              <a:pPr/>
              <a:t>2019.09.05.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9C6-7540-4167-A98D-0A1F4146FB6F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9D2EF-5ED2-43DB-9883-E463DAD3124A}" type="datetimeFigureOut">
              <a:rPr lang="hu-HU" smtClean="0"/>
              <a:pPr/>
              <a:t>2019.09.05.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9C6-7540-4167-A98D-0A1F4146FB6F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9D2EF-5ED2-43DB-9883-E463DAD3124A}" type="datetimeFigureOut">
              <a:rPr lang="hu-HU" smtClean="0"/>
              <a:pPr/>
              <a:t>2019.09.05.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9C6-7540-4167-A98D-0A1F4146FB6F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9D2EF-5ED2-43DB-9883-E463DAD3124A}" type="datetimeFigureOut">
              <a:rPr lang="hu-HU" smtClean="0"/>
              <a:pPr/>
              <a:t>2019.09.05.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9C6-7540-4167-A98D-0A1F4146FB6F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9D2EF-5ED2-43DB-9883-E463DAD3124A}" type="datetimeFigureOut">
              <a:rPr lang="hu-HU" smtClean="0"/>
              <a:pPr/>
              <a:t>2019.09.05.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9C6-7540-4167-A98D-0A1F4146FB6F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9D2EF-5ED2-43DB-9883-E463DAD3124A}" type="datetimeFigureOut">
              <a:rPr lang="hu-HU" smtClean="0"/>
              <a:pPr/>
              <a:t>2019.09.05.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02B9C6-7540-4167-A98D-0A1F4146FB6F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dirty="0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F9D2EF-5ED2-43DB-9883-E463DAD3124A}" type="datetimeFigureOut">
              <a:rPr lang="hu-HU" smtClean="0"/>
              <a:pPr/>
              <a:t>2019.09.05.</a:t>
            </a:fld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02B9C6-7540-4167-A98D-0A1F4146FB6F}" type="slidenum">
              <a:rPr lang="hu-HU" smtClean="0"/>
              <a:pPr/>
              <a:t>‹#›</a:t>
            </a:fld>
            <a:endParaRPr lang="hu-HU" dirty="0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mvh.allamkincstar.gov.hu/e-ugyintez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bteleader.h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mvh.allamkincstar.gov.hu/e-ugyintez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mir.palyazat.gov.hu/nd/enIOBZqMZdayqxLpAUG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 Helyi LEADER felhívások</a:t>
            </a:r>
            <a:br>
              <a:rPr lang="hu-HU" dirty="0" smtClean="0"/>
            </a:br>
            <a:r>
              <a:rPr lang="hu-HU" sz="3600" dirty="0" smtClean="0"/>
              <a:t>Nyertes pályázók teendői</a:t>
            </a:r>
            <a:br>
              <a:rPr lang="hu-HU" sz="3600" dirty="0" smtClean="0"/>
            </a:br>
            <a:r>
              <a:rPr lang="hu-HU" sz="3600" dirty="0" smtClean="0"/>
              <a:t>kérdések és válaszok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32656"/>
            <a:ext cx="2630396" cy="165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4" descr="http://www.lra-gap.de/media/images/leader/Logo_Leader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764704"/>
            <a:ext cx="895547" cy="904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1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>
          <a:xfrm>
            <a:off x="755576" y="764704"/>
            <a:ext cx="1209511" cy="744717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3491880" y="58772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2019.  szeptember 4.</a:t>
            </a:r>
            <a:endParaRPr lang="hu-HU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04856" cy="6264696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2800" dirty="0" smtClean="0"/>
              <a:t>A Börzsöny Térsége Egyesület Munkaszervezet </a:t>
            </a:r>
            <a:r>
              <a:rPr lang="hu-HU" sz="2800" b="1" dirty="0" smtClean="0"/>
              <a:t>ügyfélfogadási ideje:  hétköznap 08:00-16:00</a:t>
            </a:r>
            <a:br>
              <a:rPr lang="hu-HU" sz="2800" b="1" dirty="0" smtClean="0"/>
            </a:br>
            <a:r>
              <a:rPr lang="hu-HU" sz="2800" dirty="0" smtClean="0"/>
              <a:t>További elérhetőségeink: </a:t>
            </a:r>
            <a:br>
              <a:rPr lang="hu-HU" sz="2800" dirty="0" smtClean="0"/>
            </a:br>
            <a:r>
              <a:rPr lang="hu-HU" sz="2800" b="1" dirty="0" smtClean="0"/>
              <a:t>+36-35-540-811</a:t>
            </a:r>
            <a:r>
              <a:rPr lang="hu-HU" sz="2800" dirty="0" smtClean="0"/>
              <a:t>-es központi hívószámon, illetve a </a:t>
            </a:r>
            <a:r>
              <a:rPr lang="hu-HU" sz="2800" b="1" u="sng" dirty="0" err="1" smtClean="0">
                <a:solidFill>
                  <a:srgbClr val="FF0000"/>
                </a:solidFill>
              </a:rPr>
              <a:t>bteleader.hu</a:t>
            </a:r>
            <a:r>
              <a:rPr lang="hu-HU" sz="2800" b="1" u="sng" dirty="0" smtClean="0">
                <a:solidFill>
                  <a:srgbClr val="FF0000"/>
                </a:solidFill>
              </a:rPr>
              <a:t> </a:t>
            </a:r>
            <a:r>
              <a:rPr lang="hu-HU" sz="2800" dirty="0" smtClean="0"/>
              <a:t>oldalon</a:t>
            </a:r>
            <a:r>
              <a:rPr lang="hu-HU" sz="2800" b="1" dirty="0" smtClean="0"/>
              <a:t> </a:t>
            </a:r>
            <a:r>
              <a:rPr lang="hu-HU" sz="2800" dirty="0" smtClean="0"/>
              <a:t>található mobil elérhetőségeken, továbbá előzetes időpont egyeztetést követően, személyesen a </a:t>
            </a:r>
            <a:br>
              <a:rPr lang="hu-HU" sz="2800" dirty="0" smtClean="0"/>
            </a:br>
            <a:r>
              <a:rPr lang="hu-HU" sz="2800" b="1" dirty="0" smtClean="0"/>
              <a:t>2617 Alsópetény, Petőfi u. 42. sz. irodánkban 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Kérjük </a:t>
            </a:r>
            <a:r>
              <a:rPr lang="hu-HU" sz="2800" b="1" dirty="0" smtClean="0"/>
              <a:t>az ügyfélfogadási időn túli </a:t>
            </a:r>
            <a:r>
              <a:rPr lang="hu-HU" sz="2800" dirty="0" smtClean="0"/>
              <a:t>megkereséseket </a:t>
            </a:r>
            <a:r>
              <a:rPr lang="hu-HU" sz="2800" b="1" dirty="0" smtClean="0"/>
              <a:t>írásban, </a:t>
            </a:r>
            <a:r>
              <a:rPr lang="hu-HU" sz="2800" dirty="0" smtClean="0"/>
              <a:t>a Munkaszervezet </a:t>
            </a:r>
            <a:r>
              <a:rPr lang="hu-HU" sz="2800" b="1" dirty="0" smtClean="0"/>
              <a:t>központi  e-mail címére </a:t>
            </a:r>
            <a:r>
              <a:rPr lang="hu-HU" sz="2800" dirty="0" err="1" smtClean="0">
                <a:solidFill>
                  <a:srgbClr val="FF0000"/>
                </a:solidFill>
              </a:rPr>
              <a:t>borzsonytersege</a:t>
            </a:r>
            <a:r>
              <a:rPr lang="hu-HU" sz="2800" dirty="0" smtClean="0">
                <a:solidFill>
                  <a:srgbClr val="FF0000"/>
                </a:solidFill>
              </a:rPr>
              <a:t>@</a:t>
            </a:r>
            <a:r>
              <a:rPr lang="hu-HU" sz="2800" dirty="0" err="1" smtClean="0">
                <a:solidFill>
                  <a:srgbClr val="FF0000"/>
                </a:solidFill>
              </a:rPr>
              <a:t>gmail.com</a:t>
            </a:r>
            <a:r>
              <a:rPr lang="hu-HU" sz="2800" b="1" dirty="0" smtClean="0"/>
              <a:t> </a:t>
            </a:r>
            <a:r>
              <a:rPr lang="hu-HU" sz="2800" dirty="0" smtClean="0"/>
              <a:t>legyenek szívesek elküldeni. </a:t>
            </a:r>
            <a:br>
              <a:rPr lang="hu-HU" sz="2800" dirty="0" smtClean="0"/>
            </a:b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6000" dirty="0" smtClean="0"/>
              <a:t>Tartalom:</a:t>
            </a:r>
            <a:endParaRPr lang="hu-HU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3581752"/>
          </a:xfrm>
        </p:spPr>
        <p:txBody>
          <a:bodyPr>
            <a:normAutofit/>
          </a:bodyPr>
          <a:lstStyle/>
          <a:p>
            <a:r>
              <a:rPr lang="hu-H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Változás-bejelentés (VB)</a:t>
            </a:r>
          </a:p>
          <a:p>
            <a:r>
              <a:rPr lang="hu-H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Kifizetési kérelem (KK)</a:t>
            </a:r>
          </a:p>
          <a:p>
            <a:pPr>
              <a:buNone/>
            </a:pPr>
            <a:endParaRPr lang="hu-HU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hu-HU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hu-HU" sz="4400" dirty="0" smtClean="0"/>
              <a:t>Változás-bejelentés</a:t>
            </a:r>
            <a:endParaRPr lang="hu-HU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Szükséges, ha változnak: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Ügyfél adatai</a:t>
            </a:r>
          </a:p>
          <a:p>
            <a:r>
              <a:rPr lang="hu-HU" dirty="0" smtClean="0"/>
              <a:t>Projekt műszaki tartalom</a:t>
            </a:r>
          </a:p>
          <a:p>
            <a:pPr lvl="1"/>
            <a:r>
              <a:rPr lang="hu-HU" dirty="0" smtClean="0"/>
              <a:t>Negatív irányú		Új Támogatói Okirat </a:t>
            </a:r>
          </a:p>
          <a:p>
            <a:pPr lvl="1"/>
            <a:r>
              <a:rPr lang="hu-HU" dirty="0" smtClean="0"/>
              <a:t>Egyenértékű vagy jobb</a:t>
            </a:r>
          </a:p>
          <a:p>
            <a:r>
              <a:rPr lang="hu-HU" dirty="0" smtClean="0"/>
              <a:t>Határidők </a:t>
            </a:r>
          </a:p>
          <a:p>
            <a:pPr lvl="1"/>
            <a:r>
              <a:rPr lang="hu-HU" dirty="0" smtClean="0"/>
              <a:t>Mérföldkő ütemezés</a:t>
            </a:r>
          </a:p>
          <a:p>
            <a:pPr lvl="1"/>
            <a:r>
              <a:rPr lang="hu-HU" dirty="0" smtClean="0"/>
              <a:t>Mérföldkő és tartalom</a:t>
            </a:r>
          </a:p>
          <a:p>
            <a:r>
              <a:rPr lang="hu-HU" dirty="0" smtClean="0"/>
              <a:t>Költségvetés</a:t>
            </a:r>
          </a:p>
          <a:p>
            <a:r>
              <a:rPr lang="hu-HU" dirty="0" smtClean="0"/>
              <a:t>Egyéb</a:t>
            </a:r>
          </a:p>
          <a:p>
            <a:pPr lvl="1"/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5" name="Oval 4"/>
          <p:cNvSpPr/>
          <p:nvPr/>
        </p:nvSpPr>
        <p:spPr>
          <a:xfrm>
            <a:off x="899592" y="4581128"/>
            <a:ext cx="324036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t Arrow Callout 5"/>
          <p:cNvSpPr/>
          <p:nvPr/>
        </p:nvSpPr>
        <p:spPr>
          <a:xfrm>
            <a:off x="4355976" y="4365104"/>
            <a:ext cx="3816424" cy="1008112"/>
          </a:xfrm>
          <a:prstGeom prst="lef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Mindenkinek be kell nyújtani!!!</a:t>
            </a:r>
            <a:endParaRPr lang="hu-HU" dirty="0"/>
          </a:p>
        </p:txBody>
      </p:sp>
      <p:sp>
        <p:nvSpPr>
          <p:cNvPr id="7" name="Right Arrow 6"/>
          <p:cNvSpPr/>
          <p:nvPr/>
        </p:nvSpPr>
        <p:spPr>
          <a:xfrm>
            <a:off x="3203848" y="3645024"/>
            <a:ext cx="86409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hu-HU" sz="4400" dirty="0" smtClean="0"/>
              <a:t>Változás-bejelentés</a:t>
            </a:r>
            <a:endParaRPr lang="hu-HU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b="1" dirty="0" smtClean="0">
                <a:solidFill>
                  <a:srgbClr val="FF0000"/>
                </a:solidFill>
              </a:rPr>
              <a:t>Fontos!</a:t>
            </a:r>
          </a:p>
          <a:p>
            <a:r>
              <a:rPr lang="hu-HU" dirty="0" smtClean="0"/>
              <a:t>Pontos támogatási összeg (Támogatói Okirat alapján)</a:t>
            </a:r>
          </a:p>
          <a:p>
            <a:r>
              <a:rPr lang="hu-HU" dirty="0" smtClean="0"/>
              <a:t>Mérföldkövek meghatározásánál</a:t>
            </a:r>
          </a:p>
          <a:p>
            <a:pPr lvl="1"/>
            <a:r>
              <a:rPr lang="hu-HU" dirty="0" smtClean="0"/>
              <a:t>TO kézhezvétele után 12 hónappal a támogatás 10%-val el kell számolni</a:t>
            </a:r>
          </a:p>
          <a:p>
            <a:pPr lvl="1"/>
            <a:r>
              <a:rPr lang="hu-HU" dirty="0" smtClean="0"/>
              <a:t>Utolsó mérföldkő: TO kézhezvétele+24 hónap</a:t>
            </a:r>
          </a:p>
          <a:p>
            <a:pPr lvl="1"/>
            <a:r>
              <a:rPr lang="hu-HU" dirty="0" smtClean="0"/>
              <a:t> </a:t>
            </a:r>
            <a:r>
              <a:rPr lang="hu-HU" b="1" dirty="0" smtClean="0">
                <a:solidFill>
                  <a:srgbClr val="FF0000"/>
                </a:solidFill>
              </a:rPr>
              <a:t>Egy db mérföldkő </a:t>
            </a:r>
            <a:r>
              <a:rPr lang="hu-HU" dirty="0" smtClean="0"/>
              <a:t>esetén: </a:t>
            </a:r>
          </a:p>
          <a:p>
            <a:pPr lvl="1">
              <a:buNone/>
            </a:pPr>
            <a:r>
              <a:rPr lang="hu-HU" b="1" dirty="0" smtClean="0">
                <a:solidFill>
                  <a:srgbClr val="FF0000"/>
                </a:solidFill>
              </a:rPr>
              <a:t>		TO kézhezvétele+24 hónap: a teljes összeggel</a:t>
            </a:r>
          </a:p>
          <a:p>
            <a:pPr lvl="1"/>
            <a:r>
              <a:rPr lang="hu-HU" dirty="0" smtClean="0"/>
              <a:t>Esetei:</a:t>
            </a:r>
          </a:p>
          <a:p>
            <a:pPr lvl="1">
              <a:buNone/>
            </a:pPr>
            <a:r>
              <a:rPr lang="hu-HU" b="1" dirty="0" smtClean="0">
                <a:solidFill>
                  <a:srgbClr val="FF0000"/>
                </a:solidFill>
              </a:rPr>
              <a:t>Egy </a:t>
            </a:r>
            <a:r>
              <a:rPr lang="hu-HU" dirty="0" smtClean="0"/>
              <a:t>mérföldkő </a:t>
            </a:r>
            <a:r>
              <a:rPr lang="hu-HU" b="1" dirty="0" smtClean="0">
                <a:solidFill>
                  <a:srgbClr val="FF0000"/>
                </a:solidFill>
              </a:rPr>
              <a:t>	   	Több </a:t>
            </a:r>
            <a:r>
              <a:rPr lang="hu-HU" dirty="0" smtClean="0"/>
              <a:t>mérföldkő     TO módosítás</a:t>
            </a:r>
          </a:p>
          <a:p>
            <a:pPr lvl="1">
              <a:buNone/>
            </a:pPr>
            <a:r>
              <a:rPr lang="hu-HU" b="1" dirty="0" smtClean="0">
                <a:solidFill>
                  <a:srgbClr val="FF0000"/>
                </a:solidFill>
              </a:rPr>
              <a:t>Több </a:t>
            </a:r>
            <a:r>
              <a:rPr lang="hu-HU" dirty="0" smtClean="0"/>
              <a:t>mérföldkő</a:t>
            </a:r>
            <a:r>
              <a:rPr lang="hu-HU" b="1" dirty="0" smtClean="0">
                <a:solidFill>
                  <a:srgbClr val="FF0000"/>
                </a:solidFill>
              </a:rPr>
              <a:t> 	   	Egy </a:t>
            </a:r>
            <a:r>
              <a:rPr lang="hu-HU" dirty="0" smtClean="0"/>
              <a:t>mérföldkő</a:t>
            </a:r>
          </a:p>
          <a:p>
            <a:pPr lvl="1">
              <a:buNone/>
            </a:pPr>
            <a:endParaRPr lang="hu-HU" b="1" dirty="0" smtClean="0">
              <a:solidFill>
                <a:srgbClr val="FF0000"/>
              </a:solidFill>
            </a:endParaRPr>
          </a:p>
          <a:p>
            <a:r>
              <a:rPr lang="hu-HU" dirty="0" smtClean="0"/>
              <a:t>A kedvezményezett a tudomására jutástól számított    </a:t>
            </a:r>
            <a:r>
              <a:rPr lang="hu-HU" b="1" dirty="0" smtClean="0">
                <a:solidFill>
                  <a:srgbClr val="FF0000"/>
                </a:solidFill>
              </a:rPr>
              <a:t>8 napon</a:t>
            </a:r>
            <a:r>
              <a:rPr lang="hu-HU" dirty="0" smtClean="0"/>
              <a:t> belül köteles azt bejelenteni</a:t>
            </a:r>
          </a:p>
          <a:p>
            <a:pPr lvl="1"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5" name="Oval 4"/>
          <p:cNvSpPr/>
          <p:nvPr/>
        </p:nvSpPr>
        <p:spPr>
          <a:xfrm>
            <a:off x="3563888" y="2924944"/>
            <a:ext cx="129614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Oval 6"/>
          <p:cNvSpPr/>
          <p:nvPr/>
        </p:nvSpPr>
        <p:spPr>
          <a:xfrm>
            <a:off x="6228184" y="2924944"/>
            <a:ext cx="79208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Right Arrow 7"/>
          <p:cNvSpPr/>
          <p:nvPr/>
        </p:nvSpPr>
        <p:spPr>
          <a:xfrm>
            <a:off x="3131840" y="4797152"/>
            <a:ext cx="64807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Right Arrow 8"/>
          <p:cNvSpPr/>
          <p:nvPr/>
        </p:nvSpPr>
        <p:spPr>
          <a:xfrm>
            <a:off x="3131840" y="5085184"/>
            <a:ext cx="64807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Right Brace 9"/>
          <p:cNvSpPr/>
          <p:nvPr/>
        </p:nvSpPr>
        <p:spPr>
          <a:xfrm>
            <a:off x="6012160" y="4725144"/>
            <a:ext cx="216024" cy="576064"/>
          </a:xfrm>
          <a:prstGeom prst="rightBrace">
            <a:avLst/>
          </a:prstGeom>
          <a:ln w="28575">
            <a:solidFill>
              <a:schemeClr val="accent1">
                <a:shade val="50000"/>
                <a:satMod val="10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hu-HU" sz="4400" dirty="0" smtClean="0"/>
              <a:t>VB benyújtásának módja</a:t>
            </a:r>
            <a:endParaRPr lang="hu-HU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215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u-HU" dirty="0" smtClean="0"/>
              <a:t>Elektronikusan az</a:t>
            </a:r>
          </a:p>
          <a:p>
            <a:pPr algn="ctr">
              <a:buNone/>
            </a:pPr>
            <a:r>
              <a:rPr lang="hu-HU" dirty="0" smtClean="0">
                <a:solidFill>
                  <a:schemeClr val="accent1"/>
                </a:solidFill>
                <a:hlinkClick r:id="rId2"/>
              </a:rPr>
              <a:t>https://www.mvh.allamkincstar.gov.hu/e-ugyintezes</a:t>
            </a:r>
            <a:endParaRPr lang="hu-HU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hu-HU" dirty="0" smtClean="0"/>
              <a:t>oldalon</a:t>
            </a:r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endParaRPr lang="hu-HU" dirty="0" smtClean="0"/>
          </a:p>
          <a:p>
            <a:pPr lvl="1"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13" name="Kép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356992"/>
            <a:ext cx="532859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hu-HU" sz="4400" dirty="0" smtClean="0"/>
              <a:t>VB benyújtásának módja</a:t>
            </a:r>
            <a:endParaRPr lang="hu-HU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21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dirty="0" smtClean="0"/>
              <a:t>Segédlet</a:t>
            </a:r>
          </a:p>
          <a:p>
            <a:pPr algn="ctr">
              <a:buNone/>
            </a:pPr>
            <a:r>
              <a:rPr lang="hu-HU" dirty="0" smtClean="0">
                <a:solidFill>
                  <a:schemeClr val="accent1"/>
                </a:solidFill>
                <a:hlinkClick r:id="rId2"/>
              </a:rPr>
              <a:t>https://bteleader.hu/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smtClean="0"/>
              <a:t>oldalon</a:t>
            </a:r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endParaRPr lang="hu-HU" dirty="0" smtClean="0"/>
          </a:p>
          <a:p>
            <a:pPr lvl="1"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10" name="Kép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140968"/>
            <a:ext cx="511256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hu-HU" sz="4400" dirty="0" smtClean="0"/>
              <a:t>Kifizetési Kérelem (KK)</a:t>
            </a:r>
            <a:endParaRPr lang="hu-HU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hu-HU" dirty="0" smtClean="0"/>
              <a:t>A Támogatói Okirat kézhezvétele után 12 hónappal a támogatás 10%-val el kell számolni</a:t>
            </a:r>
          </a:p>
          <a:p>
            <a:pPr lvl="1">
              <a:buNone/>
            </a:pPr>
            <a:endParaRPr lang="hu-HU" dirty="0" smtClean="0"/>
          </a:p>
          <a:p>
            <a:pPr lvl="1">
              <a:buNone/>
            </a:pPr>
            <a:r>
              <a:rPr lang="hu-HU" dirty="0" smtClean="0"/>
              <a:t>A projekt teljes költségéről kell a számlákat kiállítani </a:t>
            </a:r>
          </a:p>
          <a:p>
            <a:pPr>
              <a:buNone/>
            </a:pPr>
            <a:endParaRPr lang="hu-HU" dirty="0" smtClean="0"/>
          </a:p>
          <a:p>
            <a:pPr lvl="1"/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hu-HU" sz="4400" dirty="0" smtClean="0"/>
              <a:t>KK benyújtásának módja</a:t>
            </a:r>
            <a:endParaRPr lang="hu-HU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21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dirty="0" smtClean="0"/>
              <a:t>Elektronikusan az</a:t>
            </a:r>
          </a:p>
          <a:p>
            <a:pPr algn="ctr">
              <a:buNone/>
            </a:pPr>
            <a:r>
              <a:rPr lang="hu-HU" dirty="0" smtClean="0">
                <a:solidFill>
                  <a:schemeClr val="accent1"/>
                </a:solidFill>
                <a:hlinkClick r:id="rId2"/>
              </a:rPr>
              <a:t>https://www.mvh.allamkincstar.gov.hu/e-ugyintezes</a:t>
            </a:r>
            <a:r>
              <a:rPr lang="hu-HU" dirty="0" smtClean="0">
                <a:solidFill>
                  <a:schemeClr val="accent1"/>
                </a:solidFill>
              </a:rPr>
              <a:t>  </a:t>
            </a:r>
            <a:r>
              <a:rPr lang="hu-HU" dirty="0" smtClean="0"/>
              <a:t>oldalon</a:t>
            </a:r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endParaRPr lang="hu-HU" dirty="0" smtClean="0"/>
          </a:p>
          <a:p>
            <a:pPr lvl="1"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13" name="Kép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356992"/>
            <a:ext cx="532859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hu-HU" sz="32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Kedvezményezettek Tájékoztatási </a:t>
            </a:r>
            <a:r>
              <a:rPr lang="hu-HU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Kötelezettségei </a:t>
            </a:r>
            <a:r>
              <a:rPr lang="hu-HU" sz="32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sz="32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32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útmutató </a:t>
            </a:r>
            <a:endParaRPr lang="hu-HU" sz="3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1008112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hu-HU" dirty="0" smtClean="0"/>
              <a:t>„Táblagenerátor” az alábbi közvetlen linken elérhető:</a:t>
            </a:r>
          </a:p>
          <a:p>
            <a:pPr lvl="1">
              <a:buNone/>
            </a:pPr>
            <a:r>
              <a:rPr lang="hu-HU" sz="2000" u="sng" dirty="0" smtClean="0">
                <a:solidFill>
                  <a:schemeClr val="accent1"/>
                </a:solidFill>
                <a:hlinkClick r:id="rId2"/>
              </a:rPr>
              <a:t>https://emir.palyazat.gov.hu/nd/enIOBZqMZdayqxLpAUGM</a:t>
            </a:r>
            <a:r>
              <a:rPr lang="hu-HU" sz="2000" u="sng" dirty="0" smtClean="0">
                <a:solidFill>
                  <a:schemeClr val="accent1"/>
                </a:solidFill>
              </a:rPr>
              <a:t> </a:t>
            </a:r>
          </a:p>
          <a:p>
            <a:pPr lvl="1"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6" name="Kép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924944"/>
            <a:ext cx="626469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2825</TotalTime>
  <Words>144</Words>
  <Application>Microsoft Office PowerPoint</Application>
  <PresentationFormat>Diavetítés a képernyőre (4:3 oldalarány)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Áramlás</vt:lpstr>
      <vt:lpstr> Helyi LEADER felhívások Nyertes pályázók teendői kérdések és válaszok</vt:lpstr>
      <vt:lpstr> Tartalom:</vt:lpstr>
      <vt:lpstr>Változás-bejelentés</vt:lpstr>
      <vt:lpstr>Változás-bejelentés</vt:lpstr>
      <vt:lpstr>VB benyújtásának módja</vt:lpstr>
      <vt:lpstr>VB benyújtásának módja</vt:lpstr>
      <vt:lpstr>Kifizetési Kérelem (KK)</vt:lpstr>
      <vt:lpstr>KK benyújtásának módja</vt:lpstr>
      <vt:lpstr>Kedvezményezettek Tájékoztatási Kötelezettségei  útmutató </vt:lpstr>
      <vt:lpstr> A Börzsöny Térsége Egyesület Munkaszervezet ügyfélfogadási ideje:  hétköznap 08:00-16:00 További elérhetőségeink:  +36-35-540-811-es központi hívószámon, illetve a bteleader.hu oldalon található mobil elérhetőségeken, továbbá előzetes időpont egyeztetést követően, személyesen a  2617 Alsópetény, Petőfi u. 42. sz. irodánkban   Kérjük az ügyfélfogadási időn túli megkereséseket írásban, a Munkaszervezet központi  e-mail címére borzsonytersege@gmail.com legyenek szívesek elküldeni.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Gazdaságfejlesztési célú LEADER felhívások 2017</dc:title>
  <dc:creator>Szabolcs</dc:creator>
  <cp:lastModifiedBy>Szabolcs</cp:lastModifiedBy>
  <cp:revision>244</cp:revision>
  <dcterms:created xsi:type="dcterms:W3CDTF">2017-11-15T08:12:59Z</dcterms:created>
  <dcterms:modified xsi:type="dcterms:W3CDTF">2019-09-05T09:08:03Z</dcterms:modified>
</cp:coreProperties>
</file>