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7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8" autoAdjust="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defTabSz="838200">
              <a:defRPr sz="11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algn="r" defTabSz="838200">
              <a:defRPr sz="1100">
                <a:latin typeface="Calibri" pitchFamily="34" charset="0"/>
              </a:defRPr>
            </a:lvl1pPr>
          </a:lstStyle>
          <a:p>
            <a:fld id="{9F1867CF-1FB5-4866-9A41-2C1D2C5AA923}" type="datetimeFigureOut">
              <a:rPr lang="hu-HU"/>
              <a:pPr/>
              <a:t>2020.11.10.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defTabSz="838200">
              <a:defRPr sz="11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algn="r" defTabSz="838200">
              <a:defRPr sz="1100">
                <a:latin typeface="Calibri" pitchFamily="34" charset="0"/>
              </a:defRPr>
            </a:lvl1pPr>
          </a:lstStyle>
          <a:p>
            <a:fld id="{AD60FF96-3C40-4091-A7FD-2D308431006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15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6F3C-258C-4274-BE72-303BB74C752E}" type="slidenum">
              <a:rPr lang="hu-HU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7FA17-A889-47BF-970B-1C5B3463D0D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24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71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7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20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95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23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FC095-5D0E-409D-A215-7FD27CC4A02E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61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A3102-942B-443A-8B6C-8AAA93F3D4B2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10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6065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B8EA-E16A-4B08-8CC6-BE598A92910E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84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85D54-7698-4BC7-AE11-16120488C04B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95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0C89C-372B-4D48-A840-C8E60A39BE9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15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81C0-1D4D-4BE6-B09F-F1733C14F913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1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9C98B-09E5-46DD-839E-F8FB00D14D3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71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B7C8D-3870-4C25-A767-FF88648FC88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56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F02FC-7655-4DB9-B6FC-F535EDBAA6E6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0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62447-3B57-440C-8D1D-C7AC76D45DAE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2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2014. 12. 10.</a:t>
            </a:r>
            <a:endParaRPr lang="hu-HU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077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/>
          </p:nvPr>
        </p:nvSpPr>
        <p:spPr>
          <a:xfrm>
            <a:off x="0" y="0"/>
            <a:ext cx="9144000" cy="5092168"/>
          </a:xfrm>
        </p:spPr>
        <p:txBody>
          <a:bodyPr/>
          <a:lstStyle/>
          <a:p>
            <a:pPr marL="68263" indent="0" algn="ctr">
              <a:buNone/>
            </a:pPr>
            <a:r>
              <a:rPr lang="hu-HU" sz="3600" dirty="0">
                <a:latin typeface="Calibri" panose="020F0502020204030204" pitchFamily="34" charset="0"/>
              </a:rPr>
              <a:t>Téli veszélyek - Biztonságos téli ünnepek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455"/>
            <a:ext cx="9144000" cy="12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ilyen lesz 2015-ben a karácsonyi dekoráció divat? | Pótkáv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464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01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66700"/>
            <a:ext cx="8229600" cy="1001713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+mn-cs"/>
              </a:rPr>
              <a:t>  </a:t>
            </a:r>
            <a:r>
              <a:rPr lang="hu-HU" sz="6600" dirty="0">
                <a:solidFill>
                  <a:srgbClr val="C00000"/>
                </a:solidFill>
                <a:latin typeface="Calibri"/>
                <a:cs typeface="+mn-cs"/>
              </a:rPr>
              <a:t>Elektromos tűz</a:t>
            </a:r>
            <a:endParaRPr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3554" name="TextShape 2"/>
          <p:cNvSpPr txBox="1">
            <a:spLocks noChangeArrowheads="1"/>
          </p:cNvSpPr>
          <p:nvPr/>
        </p:nvSpPr>
        <p:spPr bwMode="auto">
          <a:xfrm>
            <a:off x="395288" y="12684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200">
                <a:solidFill>
                  <a:srgbClr val="FFFF00"/>
                </a:solidFill>
                <a:latin typeface="Calibri" pitchFamily="34" charset="0"/>
              </a:rPr>
              <a:t>A villamos berendezéseket használat után lehetőleg válasszuk le a hálózatról.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200">
                <a:solidFill>
                  <a:srgbClr val="FFFF00"/>
                </a:solidFill>
                <a:latin typeface="Calibri" pitchFamily="34" charset="0"/>
              </a:rPr>
              <a:t> Ha hosszabb időre elutazunk, ne hagyjunk elektromos berendezést bedugva (TV, hűtő, számítógép, stb.), mivel ezek még kikapcsolt, készenléti állapotban is fogyasztóként üzemelnek. Esetleges meghibásodásuk tüzet okozhat, ami a felügyelet hiánya miatt komoly károkhoz vezethet.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200">
                <a:solidFill>
                  <a:srgbClr val="FFFF00"/>
                </a:solidFill>
                <a:latin typeface="Calibri" pitchFamily="34" charset="0"/>
              </a:rPr>
              <a:t>Az épületek villamos hálózata a fogyasztói szokások figyelembe vételével került tervezésre. Az eltelt időszak alatt a háztartások áramigénye jelentősen megnövekedett, ami a belső hálózat túlterheléséhez, illetve fokozott elöregedéséhez vezet. Fokozott tűzkockázatot jelent.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1900">
                <a:latin typeface="Calibri" pitchFamily="34" charset="0"/>
              </a:rPr>
              <a:t>Jogszabályi előírás, hogy a villamos hálózatot felül kell vizsgáltatni, mely alól a lakások sem kivételek. Lakóépületek esetében ez a felülvizsgálati ciklusidő 9 év. </a:t>
            </a:r>
            <a:endParaRPr lang="hu-HU"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1900">
                <a:latin typeface="Calibri" pitchFamily="34" charset="0"/>
              </a:rPr>
              <a:t>A méréssel történő vizsgálat fényt derít a nem látható, érzékelhető hibákra is, melyek így kijavíthatóvá válnak.</a:t>
            </a:r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3555" name="Picture 2" descr="C:\Users\Dolányi Péter\AppData\Local\Microsoft\Windows\Temporary Internet Files\Content.IE5\CUIDQ4UJ\MM90031575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33375"/>
            <a:ext cx="2665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Tartalom hely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2735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Ké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52963"/>
            <a:ext cx="1943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Kép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52963"/>
            <a:ext cx="2286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Kép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239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Kép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284538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Shape 1"/>
          <p:cNvSpPr txBox="1">
            <a:spLocks noChangeArrowheads="1"/>
          </p:cNvSpPr>
          <p:nvPr/>
        </p:nvSpPr>
        <p:spPr bwMode="auto">
          <a:xfrm>
            <a:off x="457200" y="220663"/>
            <a:ext cx="82296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hu-HU">
              <a:latin typeface="Corbel" pitchFamily="34" charset="0"/>
            </a:endParaRPr>
          </a:p>
        </p:txBody>
      </p:sp>
      <p:pic>
        <p:nvPicPr>
          <p:cNvPr id="24583" name="Picture 2" descr="C:\Users\Dolányi Péter\AppData\Local\Microsoft\Windows\Temporary Internet Files\Content.IE5\48DUSBTK\MM900395778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549275"/>
            <a:ext cx="23764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6600">
                <a:solidFill>
                  <a:srgbClr val="0D0D0D"/>
                </a:solidFill>
                <a:latin typeface="Calibri" pitchFamily="34" charset="0"/>
              </a:rPr>
              <a:t>        </a:t>
            </a:r>
            <a:r>
              <a:rPr lang="hu-HU" sz="6600">
                <a:solidFill>
                  <a:srgbClr val="FF0000"/>
                </a:solidFill>
                <a:latin typeface="Calibri" pitchFamily="34" charset="0"/>
              </a:rPr>
              <a:t> Dohányzás</a:t>
            </a:r>
            <a:endParaRPr lang="hu-H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25602" name="TextShape 2"/>
          <p:cNvSpPr txBox="1">
            <a:spLocks noChangeArrowheads="1"/>
          </p:cNvSpPr>
          <p:nvPr/>
        </p:nvSpPr>
        <p:spPr bwMode="auto">
          <a:xfrm>
            <a:off x="457200" y="1412875"/>
            <a:ext cx="8229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A dohányzás egyre kisebb százalékban, de még mindig dobogós helyezettként szerepel a tűzkárstatisztikákban. Kellő odafigyeléssel ezek az esetek megelőzhetők. (például, ágyban történő dohányzás mellőzése).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5603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860800"/>
            <a:ext cx="5080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Dolányi Péter\AppData\Local\Microsoft\Windows\Temporary Internet Files\Content.IE5\DVNEP47N\MM90023471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17287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Dolányi Péter\AppData\Local\Microsoft\Windows\Temporary Internet Files\Content.IE5\C07D82GG\MM90023635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86886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Users\Dolányi Péter\AppData\Local\Microsoft\Windows\Temporary Internet Files\Content.IE5\CUIDQ4UJ\MC90005653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557713"/>
            <a:ext cx="16144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4200" b="1">
                <a:solidFill>
                  <a:srgbClr val="FF0000"/>
                </a:solidFill>
                <a:latin typeface="Calibri" pitchFamily="34" charset="0"/>
              </a:rPr>
              <a:t>       Mit tegyünk tűz esetén?</a:t>
            </a:r>
            <a:r>
              <a:rPr lang="hu-HU" sz="4200">
                <a:solidFill>
                  <a:srgbClr val="FF0000"/>
                </a:solidFill>
                <a:latin typeface="Calibri" pitchFamily="34" charset="0"/>
              </a:rPr>
              <a:t>
</a:t>
            </a:r>
            <a:endParaRPr lang="hu-HU">
              <a:latin typeface="Corbel" pitchFamily="34" charset="0"/>
            </a:endParaRPr>
          </a:p>
        </p:txBody>
      </p:sp>
      <p:sp>
        <p:nvSpPr>
          <p:cNvPr id="26626" name="TextShape 2"/>
          <p:cNvSpPr txBox="1">
            <a:spLocks noChangeArrowheads="1"/>
          </p:cNvSpPr>
          <p:nvPr/>
        </p:nvSpPr>
        <p:spPr bwMode="auto">
          <a:xfrm>
            <a:off x="457200" y="119697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u="sng" dirty="0">
                <a:solidFill>
                  <a:srgbClr val="FFFF00"/>
                </a:solidFill>
                <a:latin typeface="Calibri" pitchFamily="34" charset="0"/>
              </a:rPr>
              <a:t>A panelházak jellegéből adódóan tűz esetén az alábbiak szerint járjunk el</a:t>
            </a: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Ha tüzet, füstöt észlelünk, azonnal értesítsük a tűzoltóságot a </a:t>
            </a:r>
            <a:r>
              <a:rPr lang="hu-HU" dirty="0" smtClean="0">
                <a:solidFill>
                  <a:srgbClr val="FFFF00"/>
                </a:solidFill>
                <a:latin typeface="Calibri" pitchFamily="34" charset="0"/>
              </a:rPr>
              <a:t>112-es </a:t>
            </a: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telefonszámon. </a:t>
            </a:r>
            <a:r>
              <a:rPr lang="hu-HU" u="sng" dirty="0">
                <a:solidFill>
                  <a:srgbClr val="FFFF00"/>
                </a:solidFill>
                <a:latin typeface="Calibri" pitchFamily="34" charset="0"/>
              </a:rPr>
              <a:t>Az eloltott tüzet is be kell jelenteni!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A lakásunkban keletkező tüzet próbáljuk meg eloltani.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Elektromos berendezés vízzel történő oltását megkezdeni csak a hálózatról történő leválasztás után szabad.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Amennyiben nem sikerül a tüzet eloltani azonnal hagyjuk el a lakást. A bejárati ajtót csukjuk be magunk után. (kulccsal bezárni nem szabad)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Kiabálással riasszuk a többi lakót.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Hagyjuk el a házat.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Ha a lépcsőház sűrű füsttel telített ne próbáljunk meg azon keresztül menekülni. Csukjuk be a bejárati ajtót. Tájékozódás (látás) hiányában két emelet magasból sem sikerülhet a menekülés.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A meneküléshez semmilyen esetben se használjunk normál kivitelű személyfelvonót. (biztonsági lift tűz esetén is használható)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Gondoskodjunk a lépcsőházi szellőzés indításáról, hogy a többi lakó biztonságos menekülésének érdekében.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Várjuk a tűzoltókat, hogy a gyors beavatkozást megfelelő információval segítsük.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endParaRPr lang="hu-HU" dirty="0">
              <a:latin typeface="Corbel" pitchFamily="34" charset="0"/>
            </a:endParaRPr>
          </a:p>
        </p:txBody>
      </p:sp>
      <p:pic>
        <p:nvPicPr>
          <p:cNvPr id="26627" name="Picture 2" descr="C:\Users\Dolányi Péter\AppData\Local\Microsoft\Windows\Temporary Internet Files\Content.IE5\CUIDQ4UJ\MM90031580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0481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hu-HU">
              <a:latin typeface="Corbel" pitchFamily="34" charset="0"/>
            </a:endParaRPr>
          </a:p>
        </p:txBody>
      </p:sp>
      <p:sp>
        <p:nvSpPr>
          <p:cNvPr id="27650" name="TextShape 2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A panelépületek tűzvédelmi megfelelőségét alapvetően nem az épület maga határozza meg, hanem az ott lakók magatartása, a lakóközösséghez fűződő felelősségteljes viszonya.
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27651" name="Picture 2" descr="C:\Users\Dolányi Péter\AppData\Local\Microsoft\Windows\Temporary Internet Files\Content.IE5\CUIDQ4UJ\MM91000106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437063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3213100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30066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79742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05251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8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860800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9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19697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755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hu-HU" sz="2800" b="1" dirty="0" smtClean="0">
                <a:solidFill>
                  <a:schemeClr val="tx1"/>
                </a:solidFill>
              </a:rPr>
              <a:t>Köszönjük megtisztelő figyelmüket 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dirty="0" smtClean="0">
                <a:solidFill>
                  <a:srgbClr val="00B050"/>
                </a:solidFill>
              </a:rPr>
              <a:t> </a:t>
            </a:r>
            <a:r>
              <a:rPr lang="hu-HU" dirty="0" smtClean="0">
                <a:solidFill>
                  <a:srgbClr val="00B050"/>
                </a:solidFill>
              </a:rPr>
              <a:t>		 </a:t>
            </a:r>
            <a:r>
              <a:rPr lang="hu-HU" dirty="0" smtClean="0">
                <a:solidFill>
                  <a:srgbClr val="FF0000"/>
                </a:solidFill>
              </a:rPr>
              <a:t>ÁLDOTT BÉKÉS KARÁCSONYI ÜNNEPEKET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         </a:t>
            </a:r>
            <a:r>
              <a:rPr lang="hu-HU" dirty="0" smtClean="0">
                <a:solidFill>
                  <a:srgbClr val="FF0000"/>
                </a:solidFill>
              </a:rPr>
              <a:t>               </a:t>
            </a:r>
            <a:r>
              <a:rPr lang="hu-HU" dirty="0" smtClean="0">
                <a:solidFill>
                  <a:srgbClr val="FF0000"/>
                </a:solidFill>
              </a:rPr>
              <a:t>KÍVÁNUNK </a:t>
            </a:r>
          </a:p>
        </p:txBody>
      </p:sp>
      <p:pic>
        <p:nvPicPr>
          <p:cNvPr id="28675" name="Picture 2" descr="C:\Users\Dolányi Péter\AppData\Local\Microsoft\Windows\Temporary Internet Files\Content.IE5\CUIDQ4UJ\MM900283729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673" y="3429000"/>
            <a:ext cx="2082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Dolányi Péter\AppData\Local\Microsoft\Windows\Temporary Internet Files\Content.IE5\DVNEP47N\MM90030971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325" y="3645024"/>
            <a:ext cx="329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Shape 1"/>
          <p:cNvSpPr txBox="1">
            <a:spLocks noChangeArrowheads="1"/>
          </p:cNvSpPr>
          <p:nvPr/>
        </p:nvSpPr>
        <p:spPr bwMode="auto">
          <a:xfrm>
            <a:off x="541338" y="260350"/>
            <a:ext cx="69834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/>
            <a:r>
              <a:rPr lang="hu-HU" sz="3200" b="1" dirty="0">
                <a:solidFill>
                  <a:srgbClr val="FF0000"/>
                </a:solidFill>
                <a:latin typeface="Calibri" pitchFamily="34" charset="0"/>
              </a:rPr>
              <a:t>Téli veszélyek - Biztonságos téli ünnepek   </a:t>
            </a:r>
            <a:r>
              <a:rPr lang="hu-HU" sz="4400" b="1" dirty="0">
                <a:solidFill>
                  <a:srgbClr val="7192A0"/>
                </a:solidFill>
                <a:latin typeface="Calibri" pitchFamily="34" charset="0"/>
              </a:rPr>
              <a:t>
 </a:t>
            </a:r>
            <a:endParaRPr lang="hu-HU" dirty="0">
              <a:latin typeface="Corbel" pitchFamily="34" charset="0"/>
            </a:endParaRPr>
          </a:p>
        </p:txBody>
      </p:sp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539750" y="1989138"/>
            <a:ext cx="8062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A lakóépületekben keletkezett tüzek vizsgálati tapasztalatai azt mutatják, hogy az emberi tényező a tűzesetek túlnyomó részében döntő szerepet játszik.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Tipikus keletkezési ok a tűzhelyen felejtett zsiradék túlhevülése és meggyulladása, a felügyelet nélkül hagyott gyertya, mécses – ide értve az adventi, karácsonyi koszorú és fenyőfa baleseteket is.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Valamint a dohányzás, és az elektromos áram is.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Ezek a tüzek megelőzhetők néhány alapvető óvintézkedés betartásával.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r"/>
            <a:endParaRPr lang="hu-HU" dirty="0">
              <a:latin typeface="Corbel" pitchFamily="34" charset="0"/>
            </a:endParaRPr>
          </a:p>
        </p:txBody>
      </p:sp>
      <p:pic>
        <p:nvPicPr>
          <p:cNvPr id="15363" name="Picture 4" descr="C:\Users\Dolányi Péter\AppData\Local\Microsoft\Windows\Temporary Internet Files\Content.IE5\48DUSBTK\MM90033701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373688"/>
            <a:ext cx="2232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692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Shape 1"/>
          <p:cNvSpPr txBox="1">
            <a:spLocks noChangeArrowheads="1"/>
          </p:cNvSpPr>
          <p:nvPr/>
        </p:nvSpPr>
        <p:spPr bwMode="auto">
          <a:xfrm>
            <a:off x="338138" y="28733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just"/>
            <a:r>
              <a:rPr lang="hu-HU" sz="4200" b="1">
                <a:solidFill>
                  <a:srgbClr val="7192A0"/>
                </a:solidFill>
                <a:latin typeface="Calibri" pitchFamily="34" charset="0"/>
              </a:rPr>
              <a:t>.</a:t>
            </a:r>
            <a:r>
              <a:rPr lang="hu-HU" sz="4200">
                <a:solidFill>
                  <a:srgbClr val="7192A0"/>
                </a:solidFill>
                <a:latin typeface="Calibri" pitchFamily="34" charset="0"/>
              </a:rPr>
              <a:t>
</a:t>
            </a:r>
            <a:r>
              <a:rPr lang="hu-HU" sz="2200" b="1">
                <a:solidFill>
                  <a:srgbClr val="3DEB3D"/>
                </a:solidFill>
                <a:latin typeface="Calibri" pitchFamily="34" charset="0"/>
              </a:rPr>
              <a:t>Minden évben előfordulnak karácsonyfa vagy az adventi koszorú miatti tűzesetek. Néhány tipp arról, hogyan lehet elkerülni, hogy az ünnepi hangulatból tragédia legyen</a:t>
            </a:r>
            <a:endParaRPr lang="hu-HU">
              <a:latin typeface="Corbel" pitchFamily="34" charset="0"/>
            </a:endParaRPr>
          </a:p>
        </p:txBody>
      </p:sp>
      <p:sp>
        <p:nvSpPr>
          <p:cNvPr id="16386" name="TextShape 2"/>
          <p:cNvSpPr txBox="1">
            <a:spLocks noChangeArrowheads="1"/>
          </p:cNvSpPr>
          <p:nvPr/>
        </p:nvSpPr>
        <p:spPr bwMode="auto">
          <a:xfrm>
            <a:off x="457200" y="201612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tűzesetekből származó tragédiák megelőzhetőek füstriasztó és Szénmonoxid  érzékelők felszerelésével.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Fontos, hogy az érzékelők működését rendszeresen ellenőrizzük.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szükséges karbantartás (elemcsere, tisztítás)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16387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767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60800"/>
            <a:ext cx="24479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4200">
                <a:solidFill>
                  <a:srgbClr val="FF0000"/>
                </a:solidFill>
                <a:latin typeface="Calibri" pitchFamily="34" charset="0"/>
              </a:rPr>
              <a:t>A tűzvizsgálati statisztikák két keletkezési okot regisztrálnak: </a:t>
            </a:r>
            <a:endParaRPr lang="hu-H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7410" name="TextShape 2"/>
          <p:cNvSpPr txBox="1">
            <a:spLocks noChangeArrowheads="1"/>
          </p:cNvSpPr>
          <p:nvPr/>
        </p:nvSpPr>
        <p:spPr bwMode="auto">
          <a:xfrm>
            <a:off x="442913" y="2230438"/>
            <a:ext cx="8229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Elektromos áramot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17411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13100"/>
            <a:ext cx="30956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213100"/>
            <a:ext cx="27352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Dolányi Péter\AppData\Local\Microsoft\Windows\Temporary Internet Files\Content.IE5\DVNEP47N\MM90023635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644900"/>
            <a:ext cx="792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Shape 1"/>
          <p:cNvSpPr txBox="1">
            <a:spLocks noChangeArrowheads="1"/>
          </p:cNvSpPr>
          <p:nvPr/>
        </p:nvSpPr>
        <p:spPr bwMode="auto">
          <a:xfrm>
            <a:off x="468313" y="1916113"/>
            <a:ext cx="822801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lvl="4">
              <a:buSzPct val="25000"/>
              <a:buFont typeface="Wingdings 2" pitchFamily="18" charset="2"/>
              <a:buChar char=""/>
            </a:pPr>
            <a:endParaRPr lang="hu-HU">
              <a:latin typeface="Corbel" pitchFamily="34" charset="0"/>
            </a:endParaRPr>
          </a:p>
        </p:txBody>
      </p:sp>
      <p:pic>
        <p:nvPicPr>
          <p:cNvPr id="18434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789363"/>
            <a:ext cx="31670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Kép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96975"/>
            <a:ext cx="30432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 rot="10800000" flipV="1">
            <a:off x="395536" y="183704"/>
            <a:ext cx="633670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7">
              <a:buSzPct val="25000"/>
              <a:defRPr/>
            </a:pPr>
            <a:r>
              <a:rPr lang="hu-HU" sz="4000" dirty="0">
                <a:solidFill>
                  <a:srgbClr val="FF0000"/>
                </a:solidFill>
                <a:latin typeface="Calibri"/>
                <a:cs typeface="+mn-cs"/>
              </a:rPr>
              <a:t>A nyílt lángot</a:t>
            </a:r>
            <a:endParaRPr lang="hu-HU" sz="4000" dirty="0">
              <a:latin typeface="+mn-lt"/>
              <a:cs typeface="+mn-cs"/>
            </a:endParaRPr>
          </a:p>
        </p:txBody>
      </p:sp>
      <p:pic>
        <p:nvPicPr>
          <p:cNvPr id="18438" name="Picture 2" descr="C:\Users\Dolányi Péter\AppData\Local\Microsoft\Windows\Temporary Internet Files\Content.IE5\DVNEP47N\MM900236357[2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908050"/>
            <a:ext cx="5921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Dolányi Péter\AppData\Local\Microsoft\Windows\Temporary Internet Files\Content.IE5\DVNEP47N\MM900236357[2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86886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C:\Users\Dolányi Péter\AppData\Local\Microsoft\Windows\Temporary Internet Files\Content.IE5\DVNEP47N\MM900236357[2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5445125"/>
            <a:ext cx="12255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4200" b="1">
                <a:solidFill>
                  <a:srgbClr val="FFFF00"/>
                </a:solidFill>
                <a:latin typeface="Calibri" pitchFamily="34" charset="0"/>
              </a:rPr>
              <a:t>           </a:t>
            </a:r>
            <a:r>
              <a:rPr lang="hu-HU" sz="6600" b="1">
                <a:solidFill>
                  <a:srgbClr val="FFFF00"/>
                </a:solidFill>
                <a:latin typeface="Calibri" pitchFamily="34" charset="0"/>
              </a:rPr>
              <a:t> Csillagszóró</a:t>
            </a:r>
            <a:endParaRPr lang="hu-HU">
              <a:latin typeface="Corbel" pitchFamily="34" charset="0"/>
            </a:endParaRPr>
          </a:p>
        </p:txBody>
      </p:sp>
      <p:sp>
        <p:nvSpPr>
          <p:cNvPr id="19458" name="TextShape 2"/>
          <p:cNvSpPr txBox="1">
            <a:spLocks noChangeArrowheads="1"/>
          </p:cNvSpPr>
          <p:nvPr/>
        </p:nvSpPr>
        <p:spPr bwMode="auto">
          <a:xfrm>
            <a:off x="323850" y="14128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A csillagszóró szikrái önmagukban nem tudják meggyújtani a fát.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 viszont ha rosszul helyezzük el – hozzáér a tűlevelekhez, vagy a papírdíszekhez – a felizzó, szikrát vető része meg fogja gyújtani azokat, majd a fenyőfát!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19459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84763"/>
            <a:ext cx="38877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868863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6600">
                <a:solidFill>
                  <a:srgbClr val="7192A0"/>
                </a:solidFill>
                <a:latin typeface="Calibri" pitchFamily="34" charset="0"/>
              </a:rPr>
              <a:t>    </a:t>
            </a:r>
            <a:r>
              <a:rPr lang="hu-HU" sz="6600">
                <a:solidFill>
                  <a:srgbClr val="F88631"/>
                </a:solidFill>
                <a:latin typeface="Calibri" pitchFamily="34" charset="0"/>
              </a:rPr>
              <a:t>Viaszgyertya</a:t>
            </a:r>
            <a:endParaRPr lang="hu-HU">
              <a:latin typeface="Corbel" pitchFamily="34" charset="0"/>
            </a:endParaRPr>
          </a:p>
        </p:txBody>
      </p:sp>
      <p:sp>
        <p:nvSpPr>
          <p:cNvPr id="20482" name="TextShape 2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viaszgyertya használatát lehetőleg mellőzzük a karácsonyfán! Tűzvédelmi szempontból nem javasolt a fenyőfán elhelyezett gyertyák meggyújtása, de ha már nyílt lángot használunk a fán, nagyon fontos az elővigyázatosság. </a:t>
            </a:r>
            <a:endParaRPr lang="hu-HU" sz="240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meggyújtott gyertyát, mécsest ne hagyjuk magára még rövid időre sem. Az adventi koszorúkon és fenyőfákon meggyújtott gyertyák még felügyelet mellett is veszélyt hordoznak magukban. Az idő múlásával és a növényi részek száradásával ez a veszély hatványozódik.</a:t>
            </a:r>
            <a:endParaRPr lang="hu-HU" sz="2400">
              <a:solidFill>
                <a:srgbClr val="FFFF00"/>
              </a:solidFill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0483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3375"/>
            <a:ext cx="2286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Dolányi Péter\AppData\Local\Microsoft\Windows\Temporary Internet Files\Content.IE5\DVNEP47N\MM9100011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084763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6600">
                <a:solidFill>
                  <a:srgbClr val="7192A0"/>
                </a:solidFill>
                <a:latin typeface="Calibri" pitchFamily="34" charset="0"/>
              </a:rPr>
              <a:t>           </a:t>
            </a:r>
            <a:r>
              <a:rPr lang="hu-HU" sz="6600">
                <a:solidFill>
                  <a:srgbClr val="23FF23"/>
                </a:solidFill>
                <a:latin typeface="Calibri" pitchFamily="34" charset="0"/>
              </a:rPr>
              <a:t> Konyha</a:t>
            </a:r>
            <a:endParaRPr lang="hu-HU">
              <a:latin typeface="Corbel" pitchFamily="34" charset="0"/>
            </a:endParaRPr>
          </a:p>
        </p:txBody>
      </p:sp>
      <p:sp>
        <p:nvSpPr>
          <p:cNvPr id="21506" name="TextShape 2"/>
          <p:cNvSpPr txBox="1">
            <a:spLocks noChangeArrowheads="1"/>
          </p:cNvSpPr>
          <p:nvPr/>
        </p:nvSpPr>
        <p:spPr bwMode="auto">
          <a:xfrm>
            <a:off x="457200" y="2205038"/>
            <a:ext cx="82296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600">
                <a:solidFill>
                  <a:srgbClr val="FFFF00"/>
                </a:solidFill>
                <a:latin typeface="Calibri" pitchFamily="34" charset="0"/>
              </a:rPr>
              <a:t>A konyhában tűzhelyen fövő ételt ne hagyjuk felügyelet nélkül, különösen a bő zsírban, olajban készülő ételeket.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600">
                <a:solidFill>
                  <a:srgbClr val="FFFF00"/>
                </a:solidFill>
                <a:latin typeface="Calibri" pitchFamily="34" charset="0"/>
              </a:rPr>
              <a:t> A kifutó zsiradék azonnal lángra kap, és a konyhák zsúfolt bútorozottsága a tűz továbbterjedésére jó lehetőséget biztosít.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600">
                <a:solidFill>
                  <a:srgbClr val="FFFF00"/>
                </a:solidFill>
                <a:latin typeface="Calibri" pitchFamily="34" charset="0"/>
              </a:rPr>
              <a:t>A szétfröccsenő égő folyadék súlyos égési sérüléseket okoz és a tűz szétterjedését is segíti.
Legegyszerűbb megoldás az égő zsiradék, olajfedővel történő letakarása.</a:t>
            </a:r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1507" name="Picture 2" descr="C:\Users\Dolányi Péter\AppData\Local\Microsoft\Windows\Temporary Internet Files\Content.IE5\C07D82GG\MM90028378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0350"/>
            <a:ext cx="2087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hu-HU">
              <a:latin typeface="Corbel" pitchFamily="34" charset="0"/>
            </a:endParaRPr>
          </a:p>
        </p:txBody>
      </p:sp>
      <p:pic>
        <p:nvPicPr>
          <p:cNvPr id="22530" name="Tartalom hely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215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81075"/>
            <a:ext cx="37433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Kép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37063"/>
            <a:ext cx="302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Kép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076700"/>
            <a:ext cx="36036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Dolányi Péter\AppData\Local\Microsoft\Windows\Temporary Internet Files\Content.IE5\DVNEP47N\MM90035677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573463"/>
            <a:ext cx="11906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1700213"/>
            <a:ext cx="447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églalap 13"/>
          <p:cNvSpPr>
            <a:spLocks noChangeArrowheads="1"/>
          </p:cNvSpPr>
          <p:nvPr/>
        </p:nvSpPr>
        <p:spPr bwMode="auto">
          <a:xfrm>
            <a:off x="539750" y="260350"/>
            <a:ext cx="828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u="sng">
                <a:solidFill>
                  <a:srgbClr val="FF0000"/>
                </a:solidFill>
                <a:latin typeface="Calibri" pitchFamily="34" charset="0"/>
              </a:rPr>
              <a:t>A konyhában meggyulladt zsiradékot vízzel ne próbáljuk meg eloltani!!!</a:t>
            </a:r>
            <a:r>
              <a:rPr lang="hu-HU" sz="32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hu-HU" sz="3200" b="1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107</TotalTime>
  <Words>687</Words>
  <Application>Microsoft Office PowerPoint</Application>
  <PresentationFormat>Diavetítés a képernyőre (4:3 oldalarány)</PresentationFormat>
  <Paragraphs>53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Corbel</vt:lpstr>
      <vt:lpstr>Rockwell</vt:lpstr>
      <vt:lpstr>Wingdings</vt:lpstr>
      <vt:lpstr>Wingdings 2</vt:lpstr>
      <vt:lpstr>Damask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 Köszönjük megtisztelő figyelmüket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Jakab Edit Enikő</dc:creator>
  <cp:lastModifiedBy>Jakab Edit Enikő</cp:lastModifiedBy>
  <cp:revision>16</cp:revision>
  <dcterms:modified xsi:type="dcterms:W3CDTF">2020-11-10T13:37:58Z</dcterms:modified>
</cp:coreProperties>
</file>