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59" r:id="rId4"/>
    <p:sldId id="260" r:id="rId5"/>
    <p:sldId id="261" r:id="rId6"/>
    <p:sldId id="290" r:id="rId7"/>
    <p:sldId id="267" r:id="rId8"/>
    <p:sldId id="291" r:id="rId9"/>
    <p:sldId id="266" r:id="rId10"/>
    <p:sldId id="268" r:id="rId11"/>
    <p:sldId id="286" r:id="rId12"/>
    <p:sldId id="287" r:id="rId13"/>
    <p:sldId id="289" r:id="rId14"/>
    <p:sldId id="288" r:id="rId15"/>
    <p:sldId id="263" r:id="rId16"/>
    <p:sldId id="283" r:id="rId17"/>
    <p:sldId id="262" r:id="rId18"/>
    <p:sldId id="292" r:id="rId19"/>
    <p:sldId id="294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7" autoAdjust="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outlineViewPr>
    <p:cViewPr>
      <p:scale>
        <a:sx n="33" d="100"/>
        <a:sy n="33" d="100"/>
      </p:scale>
      <p:origin x="0" y="-35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73BDF7-F9E9-862D-A2DA-F2233DACD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B244586-2CA1-71AC-DA97-AB341E7FD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1A5C51B-2036-A930-59FE-46F4668F0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9CD459-7D77-D3A4-081A-0374A7DD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FF66833-12F3-06BF-7FA4-E19DAEBD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481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36224C-0081-A0DC-E764-C4D9D38C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9688C8C-7D2B-7525-8FA8-2CE258E54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7A3C289-89C4-93EF-A4E5-3055E92E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43A6C3D-B553-BBB5-6BC7-5F436370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958CC3-A68C-0C5E-6CD9-4EDDFE49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210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228F163-64B1-09A3-C6AB-4A6685856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30DDC7B0-F573-647B-56C1-52EB0C654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8F902E0-114B-16E9-8469-E24849E6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FD4E4DC-9D2A-7DA7-9986-057454E9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EF4B2E-E52A-CE7B-336C-90CCC060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5278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hu-HU" sz="1800" noProof="0"/>
          </a:p>
        </p:txBody>
      </p:sp>
      <p:cxnSp>
        <p:nvCxnSpPr>
          <p:cNvPr id="12" name="Egyenes összekötő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hu-HU" noProof="0"/>
              <a:t>Mintaszöveg szerkesztése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hu-HU" noProof="0"/>
              <a:t>Második szint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hu-HU" noProof="0"/>
              <a:t>Harmadik szint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hu-HU" noProof="0"/>
              <a:t>Negyedik szint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hu-HU" noProof="0"/>
              <a:t>Ötödik szint</a:t>
            </a:r>
          </a:p>
        </p:txBody>
      </p:sp>
      <p:sp>
        <p:nvSpPr>
          <p:cNvPr id="6" name="Dátum helye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0FB0E63-E508-433C-80F9-F050BE4D206B}" type="datetime1">
              <a:rPr lang="hu-HU" noProof="0" smtClean="0"/>
              <a:t>2023. 10. 04.</a:t>
            </a:fld>
            <a:endParaRPr lang="hu-HU" noProof="0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hu-HU" noProof="0"/>
          </a:p>
        </p:txBody>
      </p:sp>
      <p:sp>
        <p:nvSpPr>
          <p:cNvPr id="8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85524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B4E052-988F-7B60-0712-3664DDB5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C55161-0434-249F-07A6-B55F4FE02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6BBE979-41E4-999C-302F-70AC581BB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50A84DE-B7B3-207E-4AE0-7BE0AABC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4702C56-8801-1AC1-A57C-86B3C098A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186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323518-3EE7-E160-93DD-4CCAFC66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90ACFCD-AB4A-530E-2313-9D45CA9E9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4003FA9-5A49-CB22-B913-D97962992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35776A1-8A1A-13FB-015E-34DD1B085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A58A09-22CE-A910-64C0-8CE306C2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27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1A6BF7-B8E8-2AEF-1BF8-5656CFD0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DBA853-382A-EE12-DF83-B9C0DC348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7439944-40F5-9EC1-5ECC-BFD8C990B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2D6E584-D9EF-559E-83CE-68F5A672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97B008D-9272-13AF-854D-6B82D06C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3748BCC-6C83-C60E-CE84-4BA6C15DF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241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3208F1-9F05-24D9-EF76-608740125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5824BB6-020F-16E8-4DFD-7CFEE2C37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77D7361-58DF-9940-68C8-161005B73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F3FA6A1-947C-A0ED-9CD1-B7C296B26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71F8B48-4BFF-98C9-6A78-1564EB5534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CCB24F89-B627-0CFE-0724-689D6483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C7F3008-A343-5887-3F5C-DE1CACDB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426D1DE-0B86-6D99-62EF-91361D491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978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7A5518-9F0B-9E1D-7BD3-D47601A6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4446A9E5-744C-7F45-68C5-7A32CCCB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E25C30A-ACA3-C480-5E97-3A7D3843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CEAF644-4826-C8BF-20EA-7DE887A3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586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A49D396-01C9-F2E0-B672-3CC72B065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D90B5ED-5953-AFB4-FF56-31B341AF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C5639C5-0A48-7F4E-A1B4-9347114B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789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1330BD-924C-8C17-2A01-00CC0C2BB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A681FE-E944-430E-8CF6-8EF4E0433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DC1511C-859A-CDC8-C759-8B9A3836B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E7F68A4-F1F7-6A65-223B-AC200A49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FC3C961-7543-9EBA-EF39-2086DFAF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DBCF306-E7AF-3D91-C842-3D7D72F3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118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769EEB5-8708-37FA-FDA7-A5D439F40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D47A42B-8828-75C2-B715-FDA0B2F08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5FE775C-B129-924B-BF32-3928A2256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6F63421-4E3C-2C5E-74C0-0B72BAD0C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954933B-48B6-3279-1D90-7208F2966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E6969B3-BBCD-928D-CB58-5BAA5CDB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801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E4ABF64-46DA-96E2-E17A-F6AC6F912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2554469-308C-EED7-766C-7DAC85345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4F3381F-E7D5-648F-E406-BA551CBE2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BBB5E-11A2-41EB-A805-0DF4AF8B11FE}" type="datetimeFigureOut">
              <a:rPr lang="hu-HU" smtClean="0"/>
              <a:t>2023. 10. 04.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FAD89A8-AA78-A8F1-1D41-C8B9205C9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4D91572-F261-757E-5AEC-ACE14D71A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760B1-6C50-4CCA-8C14-C7C1373AD5E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710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46FC85D-5F5D-0872-C1B4-43E15FBBD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Lajos </a:t>
            </a:r>
            <a:r>
              <a:rPr lang="en-US" sz="4000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Áprily</a:t>
            </a:r>
            <a:r>
              <a:rPr lang="en-US" sz="4000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Grundschule</a:t>
            </a:r>
            <a:r>
              <a:rPr lang="en-US" sz="4000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Visegrád</a:t>
            </a:r>
            <a:endParaRPr lang="en-US" sz="400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Áprily Lajos Általános Iskola és Alapfokú Művészeti Iskola - Visegrád |  Visegrád | Facebook">
            <a:extLst>
              <a:ext uri="{FF2B5EF4-FFF2-40B4-BE49-F238E27FC236}">
                <a16:creationId xmlns:a16="http://schemas.microsoft.com/office/drawing/2014/main" id="{3F4624A3-6363-1336-1657-0E9A2A59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 descr="Áprily Lajos">
            <a:extLst>
              <a:ext uri="{FF2B5EF4-FFF2-40B4-BE49-F238E27FC236}">
                <a16:creationId xmlns:a16="http://schemas.microsoft.com/office/drawing/2014/main" id="{06040E1A-F764-34A1-F5D0-9BB8A0F1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916" y="550575"/>
            <a:ext cx="2362728" cy="363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7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 descr="A képen hangszer, fedett pályás, ruházat, személy látható&#10;&#10;Automatikusan generált leírás">
            <a:extLst>
              <a:ext uri="{FF2B5EF4-FFF2-40B4-BE49-F238E27FC236}">
                <a16:creationId xmlns:a16="http://schemas.microsoft.com/office/drawing/2014/main" id="{43780868-394C-A4D5-57FD-03F180FDA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r="23766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9F624B4-676E-AFF4-2F55-10F7D6B16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575" y="771099"/>
            <a:ext cx="4658109" cy="36303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Musikschule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143500"/>
            <a:ext cx="6096000" cy="1714500"/>
          </a:xfrm>
          <a:prstGeom prst="rect">
            <a:avLst/>
          </a:prstGeom>
          <a:ln>
            <a:noFill/>
          </a:ln>
          <a:effectLst>
            <a:outerShdw blurRad="342900" dist="127000" dir="2400000" sx="90000" sy="90000" algn="t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C6EAA7B-6B52-1D07-D16C-FEC68C67F612}"/>
              </a:ext>
            </a:extLst>
          </p:cNvPr>
          <p:cNvSpPr txBox="1"/>
          <p:nvPr/>
        </p:nvSpPr>
        <p:spPr>
          <a:xfrm flipH="1">
            <a:off x="6430945" y="2778477"/>
            <a:ext cx="4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2B981AC-FA5A-2017-BA9B-6B7A2599AE49}"/>
              </a:ext>
            </a:extLst>
          </p:cNvPr>
          <p:cNvSpPr txBox="1"/>
          <p:nvPr/>
        </p:nvSpPr>
        <p:spPr>
          <a:xfrm>
            <a:off x="6983604" y="1858945"/>
            <a:ext cx="39389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Klavierspielen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Blockflötespielen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Flötespielen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Gitarre</a:t>
            </a:r>
            <a:r>
              <a:rPr lang="hu-HU" sz="2400" dirty="0"/>
              <a:t> </a:t>
            </a:r>
            <a:r>
              <a:rPr lang="hu-HU" sz="2400" dirty="0" err="1"/>
              <a:t>spielen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Trompete</a:t>
            </a:r>
            <a:r>
              <a:rPr lang="hu-HU" sz="2400" dirty="0"/>
              <a:t> </a:t>
            </a:r>
            <a:r>
              <a:rPr lang="hu-HU" sz="2400" dirty="0" err="1"/>
              <a:t>spielen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err="1"/>
              <a:t>Klarinette</a:t>
            </a:r>
            <a:r>
              <a:rPr lang="hu-HU" sz="2400" dirty="0"/>
              <a:t> </a:t>
            </a:r>
            <a:r>
              <a:rPr lang="hu-HU" sz="2400" dirty="0" err="1"/>
              <a:t>spielen</a:t>
            </a:r>
            <a:endParaRPr lang="hu-HU" sz="2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39329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1C9BF4-EC5A-D640-8E76-45060388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Feste</a:t>
            </a:r>
            <a:r>
              <a:rPr lang="hu-HU" b="1" dirty="0"/>
              <a:t> und </a:t>
            </a:r>
            <a:r>
              <a:rPr lang="hu-HU" b="1" dirty="0" err="1"/>
              <a:t>Programme</a:t>
            </a:r>
            <a:r>
              <a:rPr lang="hu-HU" b="1" dirty="0"/>
              <a:t> (Deutsch)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947BEC-9E83-9751-8A02-C1DD973A45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638560" cy="43172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sz="1600" dirty="0"/>
              <a:t>-</a:t>
            </a:r>
            <a:r>
              <a:rPr lang="hu-HU" sz="1600" dirty="0" err="1"/>
              <a:t>Erntedankfest</a:t>
            </a:r>
            <a:r>
              <a:rPr lang="hu-HU" sz="1600" dirty="0"/>
              <a:t>	-Deutsch/</a:t>
            </a:r>
            <a:r>
              <a:rPr lang="hu-HU" sz="1600" dirty="0" err="1"/>
              <a:t>Englisch</a:t>
            </a:r>
            <a:r>
              <a:rPr lang="hu-HU" sz="1600" dirty="0"/>
              <a:t> </a:t>
            </a:r>
            <a:r>
              <a:rPr lang="hu-HU" sz="1600" dirty="0" err="1"/>
              <a:t>Sprachstunde</a:t>
            </a:r>
            <a:endParaRPr lang="hu-HU" sz="1600" dirty="0"/>
          </a:p>
          <a:p>
            <a:pPr marL="0" indent="0">
              <a:lnSpc>
                <a:spcPct val="100000"/>
              </a:lnSpc>
              <a:buNone/>
            </a:pPr>
            <a:r>
              <a:rPr lang="hu-HU" sz="1600" dirty="0"/>
              <a:t>  -</a:t>
            </a:r>
            <a:r>
              <a:rPr lang="hu-HU" sz="1600" dirty="0" err="1"/>
              <a:t>Hallloween</a:t>
            </a:r>
            <a:r>
              <a:rPr lang="hu-HU" sz="1600" dirty="0"/>
              <a:t>	-</a:t>
            </a:r>
            <a:r>
              <a:rPr lang="hu-HU" sz="1600" dirty="0" err="1"/>
              <a:t>Nationalitäts</a:t>
            </a:r>
            <a:r>
              <a:rPr lang="hu-HU" sz="1600" dirty="0"/>
              <a:t> </a:t>
            </a:r>
            <a:r>
              <a:rPr lang="hu-HU" sz="1600" dirty="0" err="1"/>
              <a:t>Projektwoche</a:t>
            </a:r>
            <a:endParaRPr lang="hu-HU" sz="1600" dirty="0"/>
          </a:p>
          <a:p>
            <a:pPr>
              <a:lnSpc>
                <a:spcPct val="100000"/>
              </a:lnSpc>
            </a:pPr>
            <a:r>
              <a:rPr lang="hu-HU" sz="1600" dirty="0"/>
              <a:t>-</a:t>
            </a:r>
            <a:r>
              <a:rPr lang="hu-HU" sz="1600" dirty="0" err="1"/>
              <a:t>Martinstag</a:t>
            </a:r>
            <a:r>
              <a:rPr lang="hu-HU" sz="1600" dirty="0"/>
              <a:t>	-Muttertag		</a:t>
            </a:r>
          </a:p>
          <a:p>
            <a:pPr>
              <a:lnSpc>
                <a:spcPct val="100000"/>
              </a:lnSpc>
            </a:pPr>
            <a:r>
              <a:rPr lang="hu-HU" sz="1600" dirty="0"/>
              <a:t>-Nikolaus</a:t>
            </a:r>
          </a:p>
          <a:p>
            <a:pPr>
              <a:lnSpc>
                <a:spcPct val="100000"/>
              </a:lnSpc>
            </a:pPr>
            <a:r>
              <a:rPr lang="hu-HU" sz="1600" dirty="0"/>
              <a:t>-Advent</a:t>
            </a:r>
          </a:p>
          <a:p>
            <a:pPr>
              <a:lnSpc>
                <a:spcPct val="100000"/>
              </a:lnSpc>
            </a:pPr>
            <a:r>
              <a:rPr lang="hu-HU" sz="1600" dirty="0"/>
              <a:t>-</a:t>
            </a:r>
            <a:r>
              <a:rPr lang="hu-HU" sz="1600" dirty="0" err="1"/>
              <a:t>Nationalitäts</a:t>
            </a:r>
            <a:r>
              <a:rPr lang="hu-HU" sz="1600" dirty="0"/>
              <a:t> Tag</a:t>
            </a:r>
          </a:p>
          <a:p>
            <a:pPr>
              <a:lnSpc>
                <a:spcPct val="100000"/>
              </a:lnSpc>
            </a:pPr>
            <a:r>
              <a:rPr lang="hu-HU" sz="1600" dirty="0"/>
              <a:t>-</a:t>
            </a:r>
            <a:r>
              <a:rPr lang="hu-HU" sz="1600" dirty="0" err="1"/>
              <a:t>Weihnachten</a:t>
            </a:r>
            <a:endParaRPr lang="hu-HU" sz="1600" dirty="0"/>
          </a:p>
          <a:p>
            <a:pPr>
              <a:lnSpc>
                <a:spcPct val="100000"/>
              </a:lnSpc>
            </a:pPr>
            <a:r>
              <a:rPr lang="hu-HU" sz="1600" dirty="0"/>
              <a:t>-</a:t>
            </a:r>
            <a:r>
              <a:rPr lang="hu-HU" sz="1600" dirty="0" err="1"/>
              <a:t>Fasching</a:t>
            </a:r>
            <a:endParaRPr lang="hu-HU" sz="1600" dirty="0"/>
          </a:p>
          <a:p>
            <a:pPr>
              <a:lnSpc>
                <a:spcPct val="100000"/>
              </a:lnSpc>
            </a:pPr>
            <a:r>
              <a:rPr lang="hu-HU" sz="1600" dirty="0"/>
              <a:t>-</a:t>
            </a:r>
            <a:r>
              <a:rPr lang="hu-HU" sz="1600" dirty="0" err="1"/>
              <a:t>Ostern</a:t>
            </a:r>
            <a:endParaRPr lang="hu-HU" sz="1600" dirty="0"/>
          </a:p>
          <a:p>
            <a:pPr>
              <a:lnSpc>
                <a:spcPct val="100000"/>
              </a:lnSpc>
            </a:pPr>
            <a:r>
              <a:rPr lang="hu-HU" sz="1600" dirty="0"/>
              <a:t>-Rezi </a:t>
            </a:r>
            <a:r>
              <a:rPr lang="hu-HU" sz="1600" dirty="0" err="1"/>
              <a:t>Wettbewerb</a:t>
            </a:r>
            <a:endParaRPr lang="hu-HU" sz="16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420C076-9838-3C2D-A40F-9866452D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530" y="1733108"/>
            <a:ext cx="4919329" cy="221225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64D5C46-6B92-92E9-E709-0940D1B22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323" y="3100752"/>
            <a:ext cx="4238224" cy="240822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09DF745-AE81-425B-49F5-96B86306F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597" y="4089713"/>
            <a:ext cx="3216336" cy="22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4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B598AF-66B7-9BA2-82D4-3392EE06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Martinstag</a:t>
            </a:r>
            <a:r>
              <a:rPr lang="hu-HU" dirty="0"/>
              <a:t> 11.11.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A22B585-1C2A-3429-EBE7-6888F211861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hu-HU" dirty="0"/>
          </a:p>
          <a:p>
            <a:r>
              <a:rPr lang="hu-HU" sz="1800" dirty="0"/>
              <a:t>-</a:t>
            </a:r>
            <a:r>
              <a:rPr lang="hu-HU" sz="1800" dirty="0" err="1"/>
              <a:t>Stadtfest</a:t>
            </a:r>
            <a:r>
              <a:rPr lang="hu-HU" sz="1800" dirty="0"/>
              <a:t>: </a:t>
            </a:r>
            <a:r>
              <a:rPr lang="hu-HU" sz="1800" dirty="0" err="1"/>
              <a:t>Schule+Kindergarten+Visegrader</a:t>
            </a:r>
            <a:r>
              <a:rPr lang="hu-HU" sz="1800" dirty="0"/>
              <a:t> Deutsche </a:t>
            </a:r>
            <a:r>
              <a:rPr lang="hu-HU" sz="1800" dirty="0" err="1"/>
              <a:t>Nationalitätenselbstverwaltung</a:t>
            </a:r>
            <a:endParaRPr lang="hu-HU" sz="1800" dirty="0"/>
          </a:p>
          <a:p>
            <a:r>
              <a:rPr lang="hu-HU" sz="1800" dirty="0"/>
              <a:t>-</a:t>
            </a:r>
            <a:r>
              <a:rPr lang="hu-HU" sz="1800" dirty="0" err="1"/>
              <a:t>Lieder</a:t>
            </a:r>
            <a:endParaRPr lang="hu-HU" sz="1800" dirty="0"/>
          </a:p>
          <a:p>
            <a:r>
              <a:rPr lang="hu-HU" sz="1800" dirty="0"/>
              <a:t>-</a:t>
            </a:r>
            <a:r>
              <a:rPr lang="hu-HU" sz="1800" dirty="0" err="1"/>
              <a:t>Geschichte</a:t>
            </a:r>
            <a:r>
              <a:rPr lang="hu-HU" sz="1800" dirty="0"/>
              <a:t> von </a:t>
            </a:r>
            <a:r>
              <a:rPr lang="hu-HU" sz="1800" dirty="0" err="1"/>
              <a:t>Heilige</a:t>
            </a:r>
            <a:r>
              <a:rPr lang="hu-HU" sz="1800" dirty="0"/>
              <a:t> Martin</a:t>
            </a:r>
          </a:p>
          <a:p>
            <a:r>
              <a:rPr lang="hu-HU" sz="1800" dirty="0"/>
              <a:t>-Deutsche </a:t>
            </a:r>
            <a:r>
              <a:rPr lang="hu-HU" sz="1800" dirty="0" err="1"/>
              <a:t>Sprichwort</a:t>
            </a:r>
            <a:endParaRPr lang="hu-HU" sz="1800" dirty="0"/>
          </a:p>
          <a:p>
            <a:endParaRPr lang="hu-H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7DE2D1A-E701-DD13-5204-46211B688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125"/>
            <a:ext cx="65" cy="24494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5870" rIns="0" bIns="-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1033E88-4975-EC8E-2CAC-B7601698D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048" y="1769303"/>
            <a:ext cx="6373111" cy="449116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A8A7083-9F53-51AD-8DB6-43A5A000D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CFDD24D-7397-B58B-F7EF-CBCD1A70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25EFDE8-5015-C9A3-1DA4-6B2AFD7F9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2889283B-1719-A464-3786-CE2C2100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90" y="3629447"/>
            <a:ext cx="4669032" cy="307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8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884AD9-332C-B0A5-2122-00B0B18B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Nationalitäten</a:t>
            </a:r>
            <a:r>
              <a:rPr lang="hu-HU" dirty="0"/>
              <a:t> </a:t>
            </a:r>
            <a:r>
              <a:rPr lang="hu-HU" dirty="0" err="1"/>
              <a:t>Projektwoche</a:t>
            </a:r>
            <a:endParaRPr lang="hu-HU" dirty="0"/>
          </a:p>
        </p:txBody>
      </p:sp>
      <p:pic>
        <p:nvPicPr>
          <p:cNvPr id="8" name="Kép helye 7">
            <a:extLst>
              <a:ext uri="{FF2B5EF4-FFF2-40B4-BE49-F238E27FC236}">
                <a16:creationId xmlns:a16="http://schemas.microsoft.com/office/drawing/2014/main" id="{55C76885-896F-9FCF-ACD0-F7C39B761EA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888" b="11888"/>
          <a:stretch/>
        </p:blipFill>
        <p:spPr>
          <a:xfrm>
            <a:off x="4502889" y="584791"/>
            <a:ext cx="7372583" cy="2765410"/>
          </a:xfr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30314028-E61E-DE33-E965-2C5734EEC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27" y="2237208"/>
            <a:ext cx="3932237" cy="3811588"/>
          </a:xfrm>
        </p:spPr>
        <p:txBody>
          <a:bodyPr/>
          <a:lstStyle/>
          <a:p>
            <a:r>
              <a:rPr lang="hu-HU" dirty="0"/>
              <a:t>-</a:t>
            </a:r>
            <a:r>
              <a:rPr lang="hu-HU" dirty="0" err="1"/>
              <a:t>Zeichenwettbewerb</a:t>
            </a:r>
            <a:r>
              <a:rPr lang="hu-HU" dirty="0"/>
              <a:t>: </a:t>
            </a:r>
            <a:r>
              <a:rPr lang="hu-HU" dirty="0" err="1"/>
              <a:t>Was</a:t>
            </a:r>
            <a:r>
              <a:rPr lang="hu-HU" dirty="0"/>
              <a:t> </a:t>
            </a:r>
            <a:r>
              <a:rPr lang="hu-HU" dirty="0" err="1"/>
              <a:t>bedeutet</a:t>
            </a:r>
            <a:r>
              <a:rPr lang="hu-HU" dirty="0"/>
              <a:t> Visegrád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dich</a:t>
            </a:r>
            <a:r>
              <a:rPr lang="hu-HU" dirty="0"/>
              <a:t>?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A00AA29-9DCB-6554-72EA-A442DC682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64" y="3530009"/>
            <a:ext cx="4054391" cy="291537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39D1B19-F284-8EA3-6024-C27466309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069" y="3477792"/>
            <a:ext cx="3829154" cy="29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6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EBEDDF-5BF2-A9B9-23D7-9AF0FBD60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5" y="-117485"/>
            <a:ext cx="4343400" cy="1794932"/>
          </a:xfrm>
        </p:spPr>
        <p:txBody>
          <a:bodyPr/>
          <a:lstStyle/>
          <a:p>
            <a:r>
              <a:rPr lang="hu-HU" dirty="0"/>
              <a:t>Rezi </a:t>
            </a:r>
            <a:r>
              <a:rPr lang="hu-HU" dirty="0" err="1"/>
              <a:t>Wettbewerb</a:t>
            </a:r>
            <a:r>
              <a:rPr lang="hu-HU" dirty="0"/>
              <a:t>:</a:t>
            </a:r>
            <a:br>
              <a:rPr lang="hu-HU" dirty="0"/>
            </a:br>
            <a:r>
              <a:rPr lang="hu-HU" dirty="0" err="1"/>
              <a:t>Prosa</a:t>
            </a:r>
            <a:r>
              <a:rPr lang="hu-HU" dirty="0"/>
              <a:t>, </a:t>
            </a:r>
            <a:r>
              <a:rPr lang="hu-HU" dirty="0" err="1"/>
              <a:t>Gedicht</a:t>
            </a:r>
            <a:endParaRPr lang="hu-HU" dirty="0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id="{554E1E8A-14A3-0A12-1881-7AB9F04495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86" b="8386"/>
          <a:stretch>
            <a:fillRect/>
          </a:stretch>
        </p:blipFill>
        <p:spPr>
          <a:xfrm>
            <a:off x="4448952" y="1873956"/>
            <a:ext cx="7031848" cy="3656236"/>
          </a:xfr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2DB4C79E-554D-E977-47FB-D97E0F2EA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715" y="1873956"/>
            <a:ext cx="3932237" cy="3811588"/>
          </a:xfrm>
        </p:spPr>
        <p:txBody>
          <a:bodyPr>
            <a:normAutofit/>
          </a:bodyPr>
          <a:lstStyle/>
          <a:p>
            <a:r>
              <a:rPr lang="hu-HU" dirty="0" err="1"/>
              <a:t>Kategorien</a:t>
            </a:r>
            <a:r>
              <a:rPr lang="hu-HU" dirty="0"/>
              <a:t>:</a:t>
            </a:r>
          </a:p>
          <a:p>
            <a:r>
              <a:rPr lang="hu-HU" dirty="0"/>
              <a:t>-</a:t>
            </a:r>
            <a:r>
              <a:rPr lang="hu-HU" dirty="0" err="1"/>
              <a:t>Hochdeutsch</a:t>
            </a:r>
            <a:endParaRPr lang="hu-HU" dirty="0"/>
          </a:p>
          <a:p>
            <a:r>
              <a:rPr lang="hu-HU" dirty="0"/>
              <a:t>-</a:t>
            </a:r>
            <a:r>
              <a:rPr lang="hu-HU" dirty="0" err="1"/>
              <a:t>Mundart</a:t>
            </a:r>
            <a:endParaRPr lang="hu-HU" dirty="0"/>
          </a:p>
          <a:p>
            <a:r>
              <a:rPr lang="hu-HU" dirty="0" err="1"/>
              <a:t>Schöne</a:t>
            </a:r>
            <a:r>
              <a:rPr lang="hu-HU" dirty="0"/>
              <a:t> </a:t>
            </a:r>
            <a:r>
              <a:rPr lang="hu-HU" dirty="0" err="1"/>
              <a:t>Erfolge</a:t>
            </a:r>
            <a:r>
              <a:rPr lang="hu-HU" dirty="0"/>
              <a:t> </a:t>
            </a:r>
            <a:r>
              <a:rPr lang="hu-HU" dirty="0">
                <a:sym typeface="Wingdings" panose="05000000000000000000" pitchFamily="2" charset="2"/>
              </a:rPr>
              <a:t>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2E9AB54-931C-E777-BCAA-9B854A4FD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00" y="3276246"/>
            <a:ext cx="2308788" cy="31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0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B39ED9C-F34C-188B-71F4-D4C824CFF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0" y="-457201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53C61D1-254F-8B2B-63AC-371E4EE6C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Komitatsrunde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Rezitationsbettbewerbs</a:t>
            </a:r>
            <a:b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ungarndeutschen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Schulen</a:t>
            </a:r>
            <a:endParaRPr lang="hu-HU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464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0DBE10-1C18-1079-C6E6-BF0183FC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Sport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483043-689E-6C9D-B62C-67C5A92C05C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hu-HU" sz="1800" dirty="0"/>
              <a:t>3+2 </a:t>
            </a:r>
            <a:r>
              <a:rPr lang="hu-HU" sz="1800" dirty="0" err="1"/>
              <a:t>Stunden</a:t>
            </a:r>
            <a:r>
              <a:rPr lang="hu-HU" sz="1800" dirty="0"/>
              <a:t>/</a:t>
            </a:r>
            <a:r>
              <a:rPr lang="hu-HU" sz="1800" dirty="0" err="1"/>
              <a:t>Woche</a:t>
            </a:r>
            <a:endParaRPr lang="hu-HU" sz="1800" dirty="0"/>
          </a:p>
          <a:p>
            <a:r>
              <a:rPr lang="hu-HU" sz="1800" dirty="0"/>
              <a:t>-</a:t>
            </a:r>
            <a:r>
              <a:rPr lang="hu-HU" sz="1800" dirty="0" err="1"/>
              <a:t>Volleyball</a:t>
            </a:r>
            <a:endParaRPr lang="hu-HU" sz="1800" dirty="0"/>
          </a:p>
          <a:p>
            <a:r>
              <a:rPr lang="hu-HU" sz="1800" dirty="0"/>
              <a:t>-</a:t>
            </a:r>
            <a:r>
              <a:rPr lang="hu-HU" sz="1800" dirty="0" err="1"/>
              <a:t>Floorball</a:t>
            </a:r>
            <a:endParaRPr lang="hu-HU" sz="1800" dirty="0"/>
          </a:p>
          <a:p>
            <a:r>
              <a:rPr lang="hu-HU" sz="1800" dirty="0"/>
              <a:t>-</a:t>
            </a:r>
            <a:r>
              <a:rPr lang="hu-HU" sz="1800" dirty="0" err="1"/>
              <a:t>Gymnastik</a:t>
            </a:r>
            <a:endParaRPr lang="hu-HU" sz="1800" dirty="0"/>
          </a:p>
          <a:p>
            <a:r>
              <a:rPr lang="hu-HU" sz="1800" dirty="0"/>
              <a:t>-</a:t>
            </a:r>
            <a:r>
              <a:rPr lang="hu-HU" sz="1800" dirty="0" err="1"/>
              <a:t>Volkstanz</a:t>
            </a:r>
            <a:endParaRPr lang="hu-HU" sz="1800" dirty="0"/>
          </a:p>
          <a:p>
            <a:r>
              <a:rPr lang="hu-HU" sz="1800" dirty="0" err="1"/>
              <a:t>Ski</a:t>
            </a:r>
            <a:r>
              <a:rPr lang="hu-HU" sz="1800" dirty="0"/>
              <a:t> </a:t>
            </a:r>
            <a:r>
              <a:rPr lang="hu-HU" sz="1800" dirty="0" err="1"/>
              <a:t>fahren</a:t>
            </a:r>
            <a:endParaRPr lang="hu-HU" sz="1800" dirty="0"/>
          </a:p>
          <a:p>
            <a:r>
              <a:rPr lang="hu-HU" sz="1800" dirty="0" err="1"/>
              <a:t>Schlittschuhlaufen</a:t>
            </a:r>
            <a:endParaRPr lang="hu-HU" sz="1800" dirty="0"/>
          </a:p>
          <a:p>
            <a:r>
              <a:rPr lang="hu-HU" sz="1800" dirty="0" err="1"/>
              <a:t>Wandklettern</a:t>
            </a:r>
            <a:endParaRPr lang="hu-HU" sz="1800" dirty="0"/>
          </a:p>
          <a:p>
            <a:r>
              <a:rPr lang="hu-HU" sz="1800" dirty="0" err="1"/>
              <a:t>Radfahren</a:t>
            </a:r>
            <a:endParaRPr lang="hu-HU" sz="1800" dirty="0"/>
          </a:p>
          <a:p>
            <a:r>
              <a:rPr lang="hu-HU" sz="1800" dirty="0" err="1"/>
              <a:t>Sup</a:t>
            </a:r>
            <a:endParaRPr lang="hu-HU" sz="18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7640ECC-2F05-01E5-EC1C-7992191E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234" y="1435608"/>
            <a:ext cx="4356720" cy="517987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B5A605C-A36B-DF65-8D00-A9D90CE15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184" y="1314706"/>
            <a:ext cx="3336306" cy="448203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95C1661-DAA8-1888-62F6-C8C1B00C8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854" y="4161692"/>
            <a:ext cx="4800175" cy="265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85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kültéri, ég, hó, csoport látható&#10;&#10;Automatikusan generált leírás">
            <a:extLst>
              <a:ext uri="{FF2B5EF4-FFF2-40B4-BE49-F238E27FC236}">
                <a16:creationId xmlns:a16="http://schemas.microsoft.com/office/drawing/2014/main" id="{ACD34024-D018-F017-969D-8B8A46A16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95" b="146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0354114-5E0C-6801-901C-A22ED1C18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Sport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0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47D6D3E-3307-95E0-A43B-BA3528E6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11" y="339674"/>
            <a:ext cx="7108254" cy="44060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879354-261D-3B0A-E8BB-CB15D7204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756378"/>
            <a:ext cx="4267200" cy="297249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B814CC7-0544-F5CD-FBDB-C8BAB2463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89" y="3381787"/>
            <a:ext cx="4354908" cy="317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93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9A4824-98F6-0E1F-E02E-0925AD3D7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38667"/>
            <a:ext cx="6858830" cy="749469"/>
          </a:xfrm>
        </p:spPr>
        <p:txBody>
          <a:bodyPr>
            <a:normAutofit fontScale="90000"/>
          </a:bodyPr>
          <a:lstStyle/>
          <a:p>
            <a:r>
              <a:rPr lang="de-DE" b="1" i="0" dirty="0">
                <a:effectLst/>
                <a:latin typeface="AOKBuenosAires"/>
              </a:rPr>
              <a:t>Sport </a:t>
            </a:r>
            <a:r>
              <a:rPr lang="hu-HU" b="1" i="0" dirty="0" err="1">
                <a:effectLst/>
                <a:latin typeface="AOKBuenosAires"/>
              </a:rPr>
              <a:t>ist</a:t>
            </a:r>
            <a:r>
              <a:rPr lang="hu-HU" b="1" i="0" dirty="0">
                <a:effectLst/>
                <a:latin typeface="AOKBuenosAires"/>
              </a:rPr>
              <a:t> </a:t>
            </a:r>
            <a:r>
              <a:rPr lang="de-DE" b="1" i="0" dirty="0">
                <a:effectLst/>
                <a:latin typeface="AOKBuenosAires"/>
              </a:rPr>
              <a:t>wichtig für uns</a:t>
            </a:r>
            <a:br>
              <a:rPr lang="de-DE" b="1" i="0" dirty="0">
                <a:effectLst/>
                <a:latin typeface="AOKBuenosAires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DB3FDD-7DD8-1C2B-E717-DB4CC28D84B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br>
              <a:rPr lang="de-DE" b="0" i="0" dirty="0">
                <a:solidFill>
                  <a:srgbClr val="293033"/>
                </a:solidFill>
                <a:effectLst/>
                <a:latin typeface="AOKBuenosAiresText"/>
              </a:rPr>
            </a:br>
            <a:endParaRPr lang="hu-HU" dirty="0"/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EC596998-0D96-591C-EDFB-E0877E051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96" y="1345847"/>
            <a:ext cx="6689099" cy="4844873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BF2FBC8B-94BF-04B1-E867-187D8880F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579" y="1345847"/>
            <a:ext cx="3747910" cy="2713620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91E82815-EE80-BC19-4F3D-AFBE2C6F0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549" y="3793802"/>
            <a:ext cx="3747910" cy="2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7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 ősz akkor kirándulás Visegrádon, mutatunk 5 kihagyhatatlan őszi  programötletet Visegrádon">
            <a:extLst>
              <a:ext uri="{FF2B5EF4-FFF2-40B4-BE49-F238E27FC236}">
                <a16:creationId xmlns:a16="http://schemas.microsoft.com/office/drawing/2014/main" id="{FD20E2AE-CBC0-F21D-789E-76154F169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04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E01CA1B-9A81-15C2-875F-68ADFC2C1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hu-HU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Plintenburg 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Visegrád</a:t>
            </a:r>
          </a:p>
        </p:txBody>
      </p:sp>
      <p:cxnSp>
        <p:nvCxnSpPr>
          <p:cNvPr id="1050" name="Straight Connector 104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Straight Connector 104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36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fa látható&#10;&#10;Automatikusan generált leírás">
            <a:extLst>
              <a:ext uri="{FF2B5EF4-FFF2-40B4-BE49-F238E27FC236}">
                <a16:creationId xmlns:a16="http://schemas.microsoft.com/office/drawing/2014/main" id="{D29825CF-7EFA-B68A-B612-18BDBA94CA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b="51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E9D94FE-2D6F-69D1-AF57-1242F70E4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hu-HU" sz="36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 älteste Schulgebäude in Pest Komitat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12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15633CA-9038-C12E-B35B-85CC8894E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211666" y="-266700"/>
            <a:ext cx="12615331" cy="7096125"/>
          </a:xfrm>
          <a:prstGeom prst="rect">
            <a:avLst/>
          </a:prstGeom>
        </p:spPr>
      </p:pic>
      <p:sp>
        <p:nvSpPr>
          <p:cNvPr id="2085" name="Rectangle 208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6F2DBE9-C810-C26A-29EC-473DBB56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u-HU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eue</a:t>
            </a:r>
            <a:r>
              <a:rPr lang="hu-HU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hu-HU" sz="3600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ebäude</a:t>
            </a:r>
            <a:r>
              <a:rPr lang="hu-HU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(2021)</a:t>
            </a:r>
            <a:endParaRPr lang="en-US" sz="3600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87" name="Straight Connector 208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9" name="Straight Connector 208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55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7FF7886-7E74-2936-D82B-8100A4F3D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43CF15B-E2E7-1416-EE58-C83D5906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Turnhalle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</a:t>
            </a:r>
            <a:r>
              <a:rPr lang="hu-H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Schulhof</a:t>
            </a:r>
            <a:endParaRPr lang="hu-HU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338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44AD78-DCD0-8437-1A3C-1B3A623FF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Mitgliedsschule</a:t>
            </a:r>
            <a:r>
              <a:rPr lang="hu-HU" dirty="0"/>
              <a:t>-Kisoroszi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E63A9B-EAD5-730C-B73A-9198FFE4CE9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hu-HU" sz="1600" dirty="0"/>
              <a:t>-1-4. </a:t>
            </a:r>
            <a:r>
              <a:rPr lang="hu-HU" sz="1600" dirty="0" err="1"/>
              <a:t>Klasse</a:t>
            </a:r>
            <a:endParaRPr lang="hu-HU" sz="1600" dirty="0"/>
          </a:p>
          <a:p>
            <a:r>
              <a:rPr lang="hu-HU" sz="1600" dirty="0"/>
              <a:t>-ca.30 </a:t>
            </a:r>
            <a:r>
              <a:rPr lang="hu-HU" sz="1600" dirty="0" err="1"/>
              <a:t>Schüler</a:t>
            </a:r>
            <a:endParaRPr lang="hu-HU" sz="1600" dirty="0"/>
          </a:p>
          <a:p>
            <a:r>
              <a:rPr lang="hu-HU" sz="1600" dirty="0"/>
              <a:t>-4 </a:t>
            </a:r>
            <a:r>
              <a:rPr lang="hu-HU" sz="1600" dirty="0" err="1"/>
              <a:t>Kollegen</a:t>
            </a:r>
            <a:endParaRPr lang="hu-HU" sz="1600" dirty="0"/>
          </a:p>
          <a:p>
            <a:r>
              <a:rPr lang="hu-HU" sz="1600" dirty="0"/>
              <a:t>-Deutsch </a:t>
            </a:r>
            <a:r>
              <a:rPr lang="hu-HU" sz="1600" dirty="0" err="1"/>
              <a:t>Unterricht</a:t>
            </a:r>
            <a:endParaRPr lang="hu-HU" sz="1600" dirty="0"/>
          </a:p>
          <a:p>
            <a:r>
              <a:rPr lang="hu-HU" sz="1600" dirty="0"/>
              <a:t>-</a:t>
            </a:r>
            <a:r>
              <a:rPr lang="hu-HU" sz="1600" dirty="0" err="1"/>
              <a:t>schöner</a:t>
            </a:r>
            <a:r>
              <a:rPr lang="hu-HU" sz="1600" dirty="0"/>
              <a:t>, </a:t>
            </a:r>
            <a:r>
              <a:rPr lang="hu-HU" sz="1600" dirty="0" err="1"/>
              <a:t>großer</a:t>
            </a:r>
            <a:r>
              <a:rPr lang="hu-HU" sz="1600" dirty="0"/>
              <a:t> </a:t>
            </a:r>
            <a:r>
              <a:rPr lang="hu-HU" sz="1600" dirty="0" err="1"/>
              <a:t>Garten</a:t>
            </a:r>
            <a:endParaRPr lang="hu-HU" sz="16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4B41F8C-5E54-E3A2-6523-53A8518E2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035" y="1222744"/>
            <a:ext cx="5207152" cy="541197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60038BD-C3FE-1781-B5F5-588129932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21" y="3604437"/>
            <a:ext cx="3875101" cy="32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4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699EBD07-7968-467C-82EE-7283E4651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25ACC63-2B69-2505-457E-63E4FE795F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1" r="3521"/>
          <a:stretch/>
        </p:blipFill>
        <p:spPr>
          <a:xfrm>
            <a:off x="20" y="10"/>
            <a:ext cx="6095979" cy="514348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5F4E766-40A8-21BE-5B8E-D1AD8166B3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/>
          <a:stretch/>
        </p:blipFill>
        <p:spPr>
          <a:xfrm>
            <a:off x="6095998" y="0"/>
            <a:ext cx="7015500" cy="5919314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143498"/>
            <a:ext cx="12192000" cy="1714502"/>
          </a:xfrm>
          <a:prstGeom prst="rect">
            <a:avLst/>
          </a:prstGeom>
          <a:ln>
            <a:noFill/>
          </a:ln>
          <a:effectLst>
            <a:outerShdw blurRad="596900" dist="330200" dir="1080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2B35C36-42A6-A663-AB38-2F354AA2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5" y="5405955"/>
            <a:ext cx="7015500" cy="11714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Fachkreis</a:t>
            </a:r>
            <a:r>
              <a:rPr lang="hu-HU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hu-HU" sz="4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Geschichte</a:t>
            </a:r>
            <a:endParaRPr lang="en-US" sz="4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37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Fachkreis</a:t>
            </a:r>
            <a:r>
              <a:rPr lang="hu-HU" dirty="0"/>
              <a:t>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Zeichen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2F79F61-6D06-E37F-754D-DA10EC07E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605192"/>
            <a:ext cx="4205964" cy="6068482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ADB2616-50D0-B67F-6362-2AAC1C0D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51" y="1343378"/>
            <a:ext cx="4143913" cy="302824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F3FE97B-9B6F-3913-F99A-3DCA90E90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51" y="4290170"/>
            <a:ext cx="3570149" cy="250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14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Slide Background">
            <a:extLst>
              <a:ext uri="{FF2B5EF4-FFF2-40B4-BE49-F238E27FC236}">
                <a16:creationId xmlns:a16="http://schemas.microsoft.com/office/drawing/2014/main" id="{699EBD07-7968-467C-82EE-7283E4651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02D26D0-0EC7-7846-5A61-ED5E4F7B8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" r="9785"/>
          <a:stretch/>
        </p:blipFill>
        <p:spPr>
          <a:xfrm>
            <a:off x="20" y="10"/>
            <a:ext cx="6095979" cy="5143487"/>
          </a:xfrm>
          <a:prstGeom prst="rect">
            <a:avLst/>
          </a:prstGeom>
        </p:spPr>
      </p:pic>
      <p:pic>
        <p:nvPicPr>
          <p:cNvPr id="4" name="Kép 3" descr="A képen ruházat, személy, lábbelik, Tánc látható&#10;&#10;Automatikusan generált leírás">
            <a:extLst>
              <a:ext uri="{FF2B5EF4-FFF2-40B4-BE49-F238E27FC236}">
                <a16:creationId xmlns:a16="http://schemas.microsoft.com/office/drawing/2014/main" id="{9864F7FF-D599-64DB-00C9-4870CD344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2" r="16344"/>
          <a:stretch/>
        </p:blipFill>
        <p:spPr>
          <a:xfrm>
            <a:off x="6096000" y="10"/>
            <a:ext cx="6095999" cy="5143487"/>
          </a:xfrm>
          <a:prstGeom prst="rect">
            <a:avLst/>
          </a:prstGeom>
        </p:spPr>
      </p:pic>
      <p:sp useBgFill="1">
        <p:nvSpPr>
          <p:cNvPr id="39" name="Rectangle 33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143498"/>
            <a:ext cx="12192000" cy="1714502"/>
          </a:xfrm>
          <a:prstGeom prst="rect">
            <a:avLst/>
          </a:prstGeom>
          <a:ln>
            <a:noFill/>
          </a:ln>
          <a:effectLst>
            <a:outerShdw blurRad="596900" dist="330200" dir="1080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4C525AB-9303-70D6-F22F-8FC622D9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5" y="5405955"/>
            <a:ext cx="7015500" cy="11714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Tänze</a:t>
            </a:r>
          </a:p>
        </p:txBody>
      </p:sp>
    </p:spTree>
    <p:extLst>
      <p:ext uri="{BB962C8B-B14F-4D97-AF65-F5344CB8AC3E}">
        <p14:creationId xmlns:p14="http://schemas.microsoft.com/office/powerpoint/2010/main" val="12300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Szélesvásznú</PresentationFormat>
  <Paragraphs>61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6" baseType="lpstr">
      <vt:lpstr>AOKBuenosAires</vt:lpstr>
      <vt:lpstr>AOKBuenosAiresText</vt:lpstr>
      <vt:lpstr>Arial</vt:lpstr>
      <vt:lpstr>Calibri</vt:lpstr>
      <vt:lpstr>Calibri Light</vt:lpstr>
      <vt:lpstr>Times New Roman</vt:lpstr>
      <vt:lpstr>Office-téma</vt:lpstr>
      <vt:lpstr>Lajos Áprily Grundschule Visegrád</vt:lpstr>
      <vt:lpstr>Plintenburg - Visegrád</vt:lpstr>
      <vt:lpstr>Das älteste Schulgebäude in Pest Komitat</vt:lpstr>
      <vt:lpstr>Das neue Gebäude (2021)</vt:lpstr>
      <vt:lpstr>Die Turnhalle und der Schulhof</vt:lpstr>
      <vt:lpstr>Mitgliedsschule-Kisoroszi</vt:lpstr>
      <vt:lpstr>Fachkreis für Geschichte</vt:lpstr>
      <vt:lpstr>Fachkreis für Zeichen</vt:lpstr>
      <vt:lpstr>Tänze</vt:lpstr>
      <vt:lpstr>Musikschule</vt:lpstr>
      <vt:lpstr>Feste und Programme (Deutsch)</vt:lpstr>
      <vt:lpstr>Martinstag 11.11.</vt:lpstr>
      <vt:lpstr>Nationalitäten Projektwoche</vt:lpstr>
      <vt:lpstr>Rezi Wettbewerb: Prosa, Gedicht</vt:lpstr>
      <vt:lpstr>Komitatsrunde des Rezitationsbettbewerbs  der ungarndeutschen Schulen</vt:lpstr>
      <vt:lpstr>Sport</vt:lpstr>
      <vt:lpstr>Sport</vt:lpstr>
      <vt:lpstr>PowerPoint-bemutató</vt:lpstr>
      <vt:lpstr>Sport ist wichtig für uns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Plintenburg - Visegrád</dc:title>
  <dc:creator>O365 felhasználó</dc:creator>
  <cp:lastModifiedBy>Norbert Láng</cp:lastModifiedBy>
  <cp:revision>21</cp:revision>
  <dcterms:created xsi:type="dcterms:W3CDTF">2023-10-01T08:10:53Z</dcterms:created>
  <dcterms:modified xsi:type="dcterms:W3CDTF">2023-10-04T20:11:34Z</dcterms:modified>
</cp:coreProperties>
</file>